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 id="2147483670" r:id="rId5"/>
  </p:sldMasterIdLst>
  <p:notesMasterIdLst>
    <p:notesMasterId r:id="rId16"/>
  </p:notesMasterIdLst>
  <p:sldIdLst>
    <p:sldId id="256" r:id="rId6"/>
    <p:sldId id="257" r:id="rId7"/>
    <p:sldId id="258" r:id="rId8"/>
    <p:sldId id="259" r:id="rId9"/>
    <p:sldId id="260" r:id="rId10"/>
    <p:sldId id="261" r:id="rId11"/>
    <p:sldId id="262" r:id="rId12"/>
    <p:sldId id="263" r:id="rId13"/>
    <p:sldId id="264" r:id="rId14"/>
    <p:sldId id="265"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Lato" panose="020F0502020204030203" pitchFamily="34" charset="0"/>
      <p:regular r:id="rId21"/>
      <p:bold r:id="rId22"/>
      <p:italic r:id="rId23"/>
      <p:boldItalic r:id="rId24"/>
    </p:embeddedFont>
    <p:embeddedFont>
      <p:font typeface="Raleway"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B433B4-F68F-42DD-B7E3-38F4E768C90E}" v="5" dt="2022-04-08T06:19:35.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1.fntdata"/><Relationship Id="rId25" Type="http://schemas.openxmlformats.org/officeDocument/2006/relationships/font" Target="fonts/font9.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1f4928832c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1f4928832c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1f4928832c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1f4928832c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f4928832c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1f4928832c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1f4928832c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1f4928832c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1f4928832c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1f4928832c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1f4928832c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1f4928832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1f4928832c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1f4928832c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1f4928832c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1f4928832c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1f4928832c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1f4928832c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1f4928832c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1f4928832c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400"/>
              <a:buNone/>
              <a:defRPr sz="4400">
                <a:solidFill>
                  <a:schemeClr val="dk2"/>
                </a:solidFill>
              </a:defRPr>
            </a:lvl1pPr>
            <a:lvl2pPr lvl="1" rtl="0">
              <a:spcBef>
                <a:spcPts val="0"/>
              </a:spcBef>
              <a:spcAft>
                <a:spcPts val="0"/>
              </a:spcAft>
              <a:buClr>
                <a:schemeClr val="dk2"/>
              </a:buClr>
              <a:buSzPts val="4400"/>
              <a:buNone/>
              <a:defRPr sz="4400">
                <a:solidFill>
                  <a:schemeClr val="dk2"/>
                </a:solidFill>
              </a:defRPr>
            </a:lvl2pPr>
            <a:lvl3pPr lvl="2" rtl="0">
              <a:spcBef>
                <a:spcPts val="0"/>
              </a:spcBef>
              <a:spcAft>
                <a:spcPts val="0"/>
              </a:spcAft>
              <a:buClr>
                <a:schemeClr val="dk2"/>
              </a:buClr>
              <a:buSzPts val="4400"/>
              <a:buNone/>
              <a:defRPr sz="4400">
                <a:solidFill>
                  <a:schemeClr val="dk2"/>
                </a:solidFill>
              </a:defRPr>
            </a:lvl3pPr>
            <a:lvl4pPr lvl="3" rtl="0">
              <a:spcBef>
                <a:spcPts val="0"/>
              </a:spcBef>
              <a:spcAft>
                <a:spcPts val="0"/>
              </a:spcAft>
              <a:buClr>
                <a:schemeClr val="dk2"/>
              </a:buClr>
              <a:buSzPts val="4400"/>
              <a:buNone/>
              <a:defRPr sz="4400">
                <a:solidFill>
                  <a:schemeClr val="dk2"/>
                </a:solidFill>
              </a:defRPr>
            </a:lvl4pPr>
            <a:lvl5pPr lvl="4" rtl="0">
              <a:spcBef>
                <a:spcPts val="0"/>
              </a:spcBef>
              <a:spcAft>
                <a:spcPts val="0"/>
              </a:spcAft>
              <a:buClr>
                <a:schemeClr val="dk2"/>
              </a:buClr>
              <a:buSzPts val="4400"/>
              <a:buNone/>
              <a:defRPr sz="4400">
                <a:solidFill>
                  <a:schemeClr val="dk2"/>
                </a:solidFill>
              </a:defRPr>
            </a:lvl5pPr>
            <a:lvl6pPr lvl="5" rtl="0">
              <a:spcBef>
                <a:spcPts val="0"/>
              </a:spcBef>
              <a:spcAft>
                <a:spcPts val="0"/>
              </a:spcAft>
              <a:buClr>
                <a:schemeClr val="dk2"/>
              </a:buClr>
              <a:buSzPts val="4400"/>
              <a:buNone/>
              <a:defRPr sz="4400">
                <a:solidFill>
                  <a:schemeClr val="dk2"/>
                </a:solidFill>
              </a:defRPr>
            </a:lvl6pPr>
            <a:lvl7pPr lvl="6" rtl="0">
              <a:spcBef>
                <a:spcPts val="0"/>
              </a:spcBef>
              <a:spcAft>
                <a:spcPts val="0"/>
              </a:spcAft>
              <a:buClr>
                <a:schemeClr val="dk2"/>
              </a:buClr>
              <a:buSzPts val="4400"/>
              <a:buNone/>
              <a:defRPr sz="4400">
                <a:solidFill>
                  <a:schemeClr val="dk2"/>
                </a:solidFill>
              </a:defRPr>
            </a:lvl7pPr>
            <a:lvl8pPr lvl="7" rtl="0">
              <a:spcBef>
                <a:spcPts val="0"/>
              </a:spcBef>
              <a:spcAft>
                <a:spcPts val="0"/>
              </a:spcAft>
              <a:buClr>
                <a:schemeClr val="dk2"/>
              </a:buClr>
              <a:buSzPts val="4400"/>
              <a:buNone/>
              <a:defRPr sz="4400">
                <a:solidFill>
                  <a:schemeClr val="dk2"/>
                </a:solidFill>
              </a:defRPr>
            </a:lvl8pPr>
            <a:lvl9pPr lvl="8" rtl="0">
              <a:spcBef>
                <a:spcPts val="0"/>
              </a:spcBef>
              <a:spcAft>
                <a:spcPts val="0"/>
              </a:spcAft>
              <a:buClr>
                <a:schemeClr val="dk2"/>
              </a:buClr>
              <a:buSzPts val="4400"/>
              <a:buNone/>
              <a:defRPr sz="4400">
                <a:solidFill>
                  <a:schemeClr val="dk2"/>
                </a:solidFill>
              </a:defRPr>
            </a:lvl9pPr>
          </a:lstStyle>
          <a:p>
            <a:endParaRPr/>
          </a:p>
        </p:txBody>
      </p:sp>
      <p:sp>
        <p:nvSpPr>
          <p:cNvPr id="56" name="Google Shape;56;p14"/>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60"/>
        <p:cNvGrpSpPr/>
        <p:nvPr/>
      </p:nvGrpSpPr>
      <p:grpSpPr>
        <a:xfrm>
          <a:off x="0" y="0"/>
          <a:ext cx="0" cy="0"/>
          <a:chOff x="0" y="0"/>
          <a:chExt cx="0" cy="0"/>
        </a:xfrm>
      </p:grpSpPr>
      <p:sp>
        <p:nvSpPr>
          <p:cNvPr id="61" name="Google Shape;61;p15"/>
          <p:cNvSpPr/>
          <p:nvPr/>
        </p:nvSpPr>
        <p:spPr>
          <a:xfrm>
            <a:off x="0" y="0"/>
            <a:ext cx="9144000" cy="399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63" name="Google Shape;63;p15"/>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endParaRPr/>
          </a:p>
        </p:txBody>
      </p:sp>
      <p:sp>
        <p:nvSpPr>
          <p:cNvPr id="64" name="Google Shape;64;p15"/>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096271" y="3992850"/>
            <a:ext cx="3047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1" y="3992850"/>
            <a:ext cx="3047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68"/>
        <p:cNvGrpSpPr/>
        <p:nvPr/>
      </p:nvGrpSpPr>
      <p:grpSpPr>
        <a:xfrm>
          <a:off x="0" y="0"/>
          <a:ext cx="0" cy="0"/>
          <a:chOff x="0" y="0"/>
          <a:chExt cx="0" cy="0"/>
        </a:xfrm>
      </p:grpSpPr>
      <p:sp>
        <p:nvSpPr>
          <p:cNvPr id="69" name="Google Shape;69;p16"/>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Char char="▷"/>
              <a:defRPr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rtl="0">
              <a:spcBef>
                <a:spcPts val="0"/>
              </a:spcBef>
              <a:spcAft>
                <a:spcPts val="0"/>
              </a:spcAft>
              <a:buSzPts val="2400"/>
              <a:buChar char="■"/>
              <a:defRPr i="1"/>
            </a:lvl9pPr>
          </a:lstStyle>
          <a:p>
            <a:endParaRPr/>
          </a:p>
        </p:txBody>
      </p:sp>
      <p:sp>
        <p:nvSpPr>
          <p:cNvPr id="70" name="Google Shape;70;p16"/>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chemeClr val="accent6"/>
                </a:solidFill>
              </a:rPr>
              <a:t>“</a:t>
            </a:r>
            <a:endParaRPr sz="9600" b="1">
              <a:solidFill>
                <a:schemeClr val="accent6"/>
              </a:solidFill>
            </a:endParaRPr>
          </a:p>
        </p:txBody>
      </p:sp>
      <p:sp>
        <p:nvSpPr>
          <p:cNvPr id="71" name="Google Shape;71;p16"/>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6"/>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6"/>
          <p:cNvSpPr/>
          <p:nvPr/>
        </p:nvSpPr>
        <p:spPr>
          <a:xfrm>
            <a:off x="0" y="1599675"/>
            <a:ext cx="17103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p:cNvSpPr/>
          <p:nvPr/>
        </p:nvSpPr>
        <p:spPr>
          <a:xfrm>
            <a:off x="1710425" y="1599675"/>
            <a:ext cx="17103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6"/>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8" name="Google Shape;78;p17"/>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Clr>
                <a:schemeClr val="accent6"/>
              </a:buClr>
              <a:buSzPts val="1800"/>
              <a:buChar char="▷"/>
              <a:defRPr>
                <a:solidFill>
                  <a:schemeClr val="dk1"/>
                </a:solidFill>
              </a:defRPr>
            </a:lvl1pPr>
            <a:lvl2pPr marL="914400" lvl="1" indent="-381000" rtl="0">
              <a:spcBef>
                <a:spcPts val="0"/>
              </a:spcBef>
              <a:spcAft>
                <a:spcPts val="0"/>
              </a:spcAft>
              <a:buClr>
                <a:schemeClr val="dk1"/>
              </a:buClr>
              <a:buSzPts val="2400"/>
              <a:buChar char="○"/>
              <a:defRPr>
                <a:solidFill>
                  <a:schemeClr val="dk1"/>
                </a:solidFill>
              </a:defRPr>
            </a:lvl2pPr>
            <a:lvl3pPr marL="1371600" lvl="2" indent="-381000" rtl="0">
              <a:spcBef>
                <a:spcPts val="0"/>
              </a:spcBef>
              <a:spcAft>
                <a:spcPts val="0"/>
              </a:spcAft>
              <a:buClr>
                <a:schemeClr val="dk1"/>
              </a:buClr>
              <a:buSzPts val="2400"/>
              <a:buChar char="■"/>
              <a:defRPr>
                <a:solidFill>
                  <a:schemeClr val="dk1"/>
                </a:solidFill>
              </a:defRPr>
            </a:lvl3pPr>
            <a:lvl4pPr marL="1828800" lvl="3" indent="-381000" rtl="0">
              <a:spcBef>
                <a:spcPts val="0"/>
              </a:spcBef>
              <a:spcAft>
                <a:spcPts val="0"/>
              </a:spcAft>
              <a:buClr>
                <a:schemeClr val="dk1"/>
              </a:buClr>
              <a:buSzPts val="2400"/>
              <a:buChar char="●"/>
              <a:defRPr>
                <a:solidFill>
                  <a:schemeClr val="dk1"/>
                </a:solidFill>
              </a:defRPr>
            </a:lvl4pPr>
            <a:lvl5pPr marL="2286000" lvl="4" indent="-381000" rtl="0">
              <a:spcBef>
                <a:spcPts val="0"/>
              </a:spcBef>
              <a:spcAft>
                <a:spcPts val="0"/>
              </a:spcAft>
              <a:buClr>
                <a:schemeClr val="dk1"/>
              </a:buClr>
              <a:buSzPts val="2400"/>
              <a:buChar char="○"/>
              <a:defRPr>
                <a:solidFill>
                  <a:schemeClr val="dk1"/>
                </a:solidFill>
              </a:defRPr>
            </a:lvl5pPr>
            <a:lvl6pPr marL="2743200" lvl="5" indent="-381000" rtl="0">
              <a:spcBef>
                <a:spcPts val="0"/>
              </a:spcBef>
              <a:spcAft>
                <a:spcPts val="0"/>
              </a:spcAft>
              <a:buClr>
                <a:schemeClr val="dk1"/>
              </a:buClr>
              <a:buSzPts val="2400"/>
              <a:buChar char="■"/>
              <a:defRPr>
                <a:solidFill>
                  <a:schemeClr val="dk1"/>
                </a:solidFill>
              </a:defRPr>
            </a:lvl6pPr>
            <a:lvl7pPr marL="3200400" lvl="6" indent="-381000" rtl="0">
              <a:spcBef>
                <a:spcPts val="0"/>
              </a:spcBef>
              <a:spcAft>
                <a:spcPts val="0"/>
              </a:spcAft>
              <a:buClr>
                <a:schemeClr val="dk1"/>
              </a:buClr>
              <a:buSzPts val="2400"/>
              <a:buChar char="●"/>
              <a:defRPr>
                <a:solidFill>
                  <a:schemeClr val="dk1"/>
                </a:solidFill>
              </a:defRPr>
            </a:lvl7pPr>
            <a:lvl8pPr marL="3657600" lvl="7" indent="-381000" rtl="0">
              <a:spcBef>
                <a:spcPts val="0"/>
              </a:spcBef>
              <a:spcAft>
                <a:spcPts val="0"/>
              </a:spcAft>
              <a:buClr>
                <a:schemeClr val="dk1"/>
              </a:buClr>
              <a:buSzPts val="2400"/>
              <a:buChar char="○"/>
              <a:defRPr>
                <a:solidFill>
                  <a:schemeClr val="dk1"/>
                </a:solidFill>
              </a:defRPr>
            </a:lvl8pPr>
            <a:lvl9pPr marL="4114800" lvl="8" indent="-381000" rtl="0">
              <a:spcBef>
                <a:spcPts val="0"/>
              </a:spcBef>
              <a:spcAft>
                <a:spcPts val="0"/>
              </a:spcAft>
              <a:buClr>
                <a:schemeClr val="dk1"/>
              </a:buClr>
              <a:buSzPts val="2400"/>
              <a:buChar char="■"/>
              <a:defRPr>
                <a:solidFill>
                  <a:schemeClr val="dk1"/>
                </a:solidFill>
              </a:defRPr>
            </a:lvl9pPr>
          </a:lstStyle>
          <a:p>
            <a:endParaRPr/>
          </a:p>
        </p:txBody>
      </p:sp>
      <p:sp>
        <p:nvSpPr>
          <p:cNvPr id="79" name="Google Shape;79;p17"/>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7"/>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7"/>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4"/>
        <p:cNvGrpSpPr/>
        <p:nvPr/>
      </p:nvGrpSpPr>
      <p:grpSpPr>
        <a:xfrm>
          <a:off x="0" y="0"/>
          <a:ext cx="0" cy="0"/>
          <a:chOff x="0" y="0"/>
          <a:chExt cx="0" cy="0"/>
        </a:xfrm>
      </p:grpSpPr>
      <p:sp>
        <p:nvSpPr>
          <p:cNvPr id="85" name="Google Shape;85;p18"/>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8"/>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8"/>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8"/>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8"/>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0" name="Google Shape;90;p18"/>
          <p:cNvSpPr txBox="1">
            <a:spLocks noGrp="1"/>
          </p:cNvSpPr>
          <p:nvPr>
            <p:ph type="body" idx="1"/>
          </p:nvPr>
        </p:nvSpPr>
        <p:spPr>
          <a:xfrm>
            <a:off x="893625" y="1200150"/>
            <a:ext cx="3136800" cy="37257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91" name="Google Shape;91;p18"/>
          <p:cNvSpPr txBox="1">
            <a:spLocks noGrp="1"/>
          </p:cNvSpPr>
          <p:nvPr>
            <p:ph type="body" idx="2"/>
          </p:nvPr>
        </p:nvSpPr>
        <p:spPr>
          <a:xfrm>
            <a:off x="4219456" y="1200150"/>
            <a:ext cx="3136800" cy="37257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92" name="Google Shape;92;p1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93"/>
        <p:cNvGrpSpPr/>
        <p:nvPr/>
      </p:nvGrpSpPr>
      <p:grpSpPr>
        <a:xfrm>
          <a:off x="0" y="0"/>
          <a:ext cx="0" cy="0"/>
          <a:chOff x="0" y="0"/>
          <a:chExt cx="0" cy="0"/>
        </a:xfrm>
      </p:grpSpPr>
      <p:sp>
        <p:nvSpPr>
          <p:cNvPr id="94" name="Google Shape;94;p19"/>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9"/>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9"/>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9"/>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9" name="Google Shape;99;p19"/>
          <p:cNvSpPr txBox="1">
            <a:spLocks noGrp="1"/>
          </p:cNvSpPr>
          <p:nvPr>
            <p:ph type="body" idx="1"/>
          </p:nvPr>
        </p:nvSpPr>
        <p:spPr>
          <a:xfrm>
            <a:off x="893700"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00" name="Google Shape;100;p19"/>
          <p:cNvSpPr txBox="1">
            <a:spLocks noGrp="1"/>
          </p:cNvSpPr>
          <p:nvPr>
            <p:ph type="body" idx="2"/>
          </p:nvPr>
        </p:nvSpPr>
        <p:spPr>
          <a:xfrm>
            <a:off x="3386404"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01" name="Google Shape;101;p19"/>
          <p:cNvSpPr txBox="1">
            <a:spLocks noGrp="1"/>
          </p:cNvSpPr>
          <p:nvPr>
            <p:ph type="body" idx="3"/>
          </p:nvPr>
        </p:nvSpPr>
        <p:spPr>
          <a:xfrm>
            <a:off x="5879107"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02" name="Google Shape;102;p19"/>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p20"/>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0"/>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0"/>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0"/>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0"/>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9" name="Google Shape;109;p20"/>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0"/>
        <p:cNvGrpSpPr/>
        <p:nvPr/>
      </p:nvGrpSpPr>
      <p:grpSpPr>
        <a:xfrm>
          <a:off x="0" y="0"/>
          <a:ext cx="0" cy="0"/>
          <a:chOff x="0" y="0"/>
          <a:chExt cx="0" cy="0"/>
        </a:xfrm>
      </p:grpSpPr>
      <p:sp>
        <p:nvSpPr>
          <p:cNvPr id="111" name="Google Shape;111;p2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1"/>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1"/>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1"/>
          <p:cNvSpPr txBox="1">
            <a:spLocks noGrp="1"/>
          </p:cNvSpPr>
          <p:nvPr>
            <p:ph type="body" idx="1"/>
          </p:nvPr>
        </p:nvSpPr>
        <p:spPr>
          <a:xfrm>
            <a:off x="893700" y="4649963"/>
            <a:ext cx="6462600" cy="350700"/>
          </a:xfrm>
          <a:prstGeom prst="rect">
            <a:avLst/>
          </a:prstGeom>
        </p:spPr>
        <p:txBody>
          <a:bodyPr spcFirstLastPara="1" wrap="square" lIns="91425" tIns="91425" rIns="91425" bIns="91425" anchor="b" anchorCtr="0">
            <a:noAutofit/>
          </a:bodyPr>
          <a:lstStyle>
            <a:lvl1pPr marL="457200" lvl="0" indent="-228600" rtl="0">
              <a:spcBef>
                <a:spcPts val="360"/>
              </a:spcBef>
              <a:spcAft>
                <a:spcPts val="0"/>
              </a:spcAft>
              <a:buClr>
                <a:schemeClr val="dk2"/>
              </a:buClr>
              <a:buSzPts val="1400"/>
              <a:buNone/>
              <a:defRPr sz="1400">
                <a:solidFill>
                  <a:schemeClr val="dk2"/>
                </a:solidFill>
              </a:defRPr>
            </a:lvl1pPr>
          </a:lstStyle>
          <a:p>
            <a:endParaRPr/>
          </a:p>
        </p:txBody>
      </p:sp>
      <p:sp>
        <p:nvSpPr>
          <p:cNvPr id="116" name="Google Shape;116;p2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22"/>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2"/>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2"/>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2"/>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2"/>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color background">
  <p:cSld name="BLANK_1">
    <p:bg>
      <p:bgPr>
        <a:solidFill>
          <a:schemeClr val="accent1"/>
        </a:solidFill>
        <a:effectLst/>
      </p:bgPr>
    </p:bg>
    <p:spTree>
      <p:nvGrpSpPr>
        <p:cNvPr id="1" name="Shape 123"/>
        <p:cNvGrpSpPr/>
        <p:nvPr/>
      </p:nvGrpSpPr>
      <p:grpSpPr>
        <a:xfrm>
          <a:off x="0" y="0"/>
          <a:ext cx="0" cy="0"/>
          <a:chOff x="0" y="0"/>
          <a:chExt cx="0" cy="0"/>
        </a:xfrm>
      </p:grpSpPr>
      <p:sp>
        <p:nvSpPr>
          <p:cNvPr id="124" name="Google Shape;124;p23"/>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3"/>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3"/>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3"/>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3"/>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93700" y="358388"/>
            <a:ext cx="6462600" cy="857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rt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rt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rt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rt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rt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rt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rt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rt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52" name="Google Shape;52;p13"/>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noAutofit/>
          </a:bodyPr>
          <a:lstStyle>
            <a:lvl1pPr marL="457200" lvl="0" indent="-381000" rtl="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rtl="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rtl="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rtl="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rtl="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rtl="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rtl="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rtl="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rtl="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53" name="Google Shape;53;p13"/>
          <p:cNvSpPr txBox="1">
            <a:spLocks noGrp="1"/>
          </p:cNvSpPr>
          <p:nvPr>
            <p:ph type="sldNum" idx="12"/>
          </p:nvPr>
        </p:nvSpPr>
        <p:spPr>
          <a:xfrm>
            <a:off x="8480575" y="4696933"/>
            <a:ext cx="548700" cy="3135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accent6"/>
                </a:solidFill>
                <a:latin typeface="Lato"/>
                <a:ea typeface="Lato"/>
                <a:cs typeface="Lato"/>
                <a:sym typeface="Lato"/>
              </a:defRPr>
            </a:lvl1pPr>
            <a:lvl2pPr lvl="1" algn="r" rtl="0">
              <a:buNone/>
              <a:defRPr sz="1300">
                <a:solidFill>
                  <a:schemeClr val="accent6"/>
                </a:solidFill>
                <a:latin typeface="Lato"/>
                <a:ea typeface="Lato"/>
                <a:cs typeface="Lato"/>
                <a:sym typeface="Lato"/>
              </a:defRPr>
            </a:lvl2pPr>
            <a:lvl3pPr lvl="2" algn="r" rtl="0">
              <a:buNone/>
              <a:defRPr sz="1300">
                <a:solidFill>
                  <a:schemeClr val="accent6"/>
                </a:solidFill>
                <a:latin typeface="Lato"/>
                <a:ea typeface="Lato"/>
                <a:cs typeface="Lato"/>
                <a:sym typeface="Lato"/>
              </a:defRPr>
            </a:lvl3pPr>
            <a:lvl4pPr lvl="3" algn="r" rtl="0">
              <a:buNone/>
              <a:defRPr sz="1300">
                <a:solidFill>
                  <a:schemeClr val="accent6"/>
                </a:solidFill>
                <a:latin typeface="Lato"/>
                <a:ea typeface="Lato"/>
                <a:cs typeface="Lato"/>
                <a:sym typeface="Lato"/>
              </a:defRPr>
            </a:lvl4pPr>
            <a:lvl5pPr lvl="4" algn="r" rtl="0">
              <a:buNone/>
              <a:defRPr sz="1300">
                <a:solidFill>
                  <a:schemeClr val="accent6"/>
                </a:solidFill>
                <a:latin typeface="Lato"/>
                <a:ea typeface="Lato"/>
                <a:cs typeface="Lato"/>
                <a:sym typeface="Lato"/>
              </a:defRPr>
            </a:lvl5pPr>
            <a:lvl6pPr lvl="5" algn="r" rtl="0">
              <a:buNone/>
              <a:defRPr sz="1300">
                <a:solidFill>
                  <a:schemeClr val="accent6"/>
                </a:solidFill>
                <a:latin typeface="Lato"/>
                <a:ea typeface="Lato"/>
                <a:cs typeface="Lato"/>
                <a:sym typeface="Lato"/>
              </a:defRPr>
            </a:lvl6pPr>
            <a:lvl7pPr lvl="6" algn="r" rtl="0">
              <a:buNone/>
              <a:defRPr sz="1300">
                <a:solidFill>
                  <a:schemeClr val="accent6"/>
                </a:solidFill>
                <a:latin typeface="Lato"/>
                <a:ea typeface="Lato"/>
                <a:cs typeface="Lato"/>
                <a:sym typeface="Lato"/>
              </a:defRPr>
            </a:lvl7pPr>
            <a:lvl8pPr lvl="7" algn="r" rtl="0">
              <a:buNone/>
              <a:defRPr sz="1300">
                <a:solidFill>
                  <a:schemeClr val="accent6"/>
                </a:solidFill>
                <a:latin typeface="Lato"/>
                <a:ea typeface="Lato"/>
                <a:cs typeface="Lato"/>
                <a:sym typeface="Lato"/>
              </a:defRPr>
            </a:lvl8pPr>
            <a:lvl9pPr lvl="8" algn="r" rtl="0">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ctrTitle" idx="4294967295"/>
          </p:nvPr>
        </p:nvSpPr>
        <p:spPr>
          <a:xfrm>
            <a:off x="462600" y="508075"/>
            <a:ext cx="8218800" cy="109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rgbClr val="000000"/>
                </a:solidFill>
                <a:latin typeface="Lato"/>
                <a:ea typeface="Lato"/>
                <a:cs typeface="Lato"/>
                <a:sym typeface="Lato"/>
              </a:rPr>
              <a:t>CatSat: Integration and Testing for a University of Arizona CubeSat</a:t>
            </a:r>
            <a:endParaRPr sz="3000">
              <a:solidFill>
                <a:srgbClr val="000000"/>
              </a:solidFill>
              <a:latin typeface="Lato"/>
              <a:ea typeface="Lato"/>
              <a:cs typeface="Lato"/>
              <a:sym typeface="Lato"/>
            </a:endParaRPr>
          </a:p>
        </p:txBody>
      </p:sp>
      <p:sp>
        <p:nvSpPr>
          <p:cNvPr id="134" name="Google Shape;134;p24"/>
          <p:cNvSpPr txBox="1"/>
          <p:nvPr/>
        </p:nvSpPr>
        <p:spPr>
          <a:xfrm>
            <a:off x="1554000" y="1601575"/>
            <a:ext cx="6036000" cy="83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Lato"/>
                <a:ea typeface="Lato"/>
                <a:cs typeface="Lato"/>
                <a:sym typeface="Lato"/>
              </a:rPr>
              <a:t>Shae Henley, mentored by Dr. Dathon Golish</a:t>
            </a:r>
            <a:endParaRPr sz="1700">
              <a:latin typeface="Lato"/>
              <a:ea typeface="Lato"/>
              <a:cs typeface="Lato"/>
              <a:sym typeface="Lato"/>
            </a:endParaRPr>
          </a:p>
          <a:p>
            <a:pPr marL="0" lvl="0" indent="0" algn="ctr" rtl="0">
              <a:spcBef>
                <a:spcPts val="1000"/>
              </a:spcBef>
              <a:spcAft>
                <a:spcPts val="0"/>
              </a:spcAft>
              <a:buNone/>
            </a:pPr>
            <a:r>
              <a:rPr lang="en" sz="1700">
                <a:latin typeface="Lato"/>
                <a:ea typeface="Lato"/>
                <a:cs typeface="Lato"/>
                <a:sym typeface="Lato"/>
              </a:rPr>
              <a:t>University of Arizona</a:t>
            </a:r>
            <a:endParaRPr sz="1700">
              <a:latin typeface="Lato"/>
              <a:ea typeface="Lato"/>
              <a:cs typeface="Lato"/>
              <a:sym typeface="Lato"/>
            </a:endParaRPr>
          </a:p>
        </p:txBody>
      </p:sp>
      <p:sp>
        <p:nvSpPr>
          <p:cNvPr id="135" name="Google Shape;135;p24"/>
          <p:cNvSpPr txBox="1"/>
          <p:nvPr/>
        </p:nvSpPr>
        <p:spPr>
          <a:xfrm>
            <a:off x="462600" y="4163900"/>
            <a:ext cx="8218800" cy="83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Lato"/>
                <a:ea typeface="Lato"/>
                <a:cs typeface="Lato"/>
                <a:sym typeface="Lato"/>
              </a:rPr>
              <a:t>2022 Arizona NASA Space Grant Statewide Symposium</a:t>
            </a:r>
            <a:endParaRPr sz="1700">
              <a:latin typeface="Lato"/>
              <a:ea typeface="Lato"/>
              <a:cs typeface="Lato"/>
              <a:sym typeface="Lato"/>
            </a:endParaRPr>
          </a:p>
          <a:p>
            <a:pPr marL="0" lvl="0" indent="0" algn="ctr" rtl="0">
              <a:spcBef>
                <a:spcPts val="1000"/>
              </a:spcBef>
              <a:spcAft>
                <a:spcPts val="0"/>
              </a:spcAft>
              <a:buNone/>
            </a:pPr>
            <a:r>
              <a:rPr lang="en" sz="1700">
                <a:latin typeface="Lato"/>
                <a:ea typeface="Lato"/>
                <a:cs typeface="Lato"/>
                <a:sym typeface="Lato"/>
              </a:rPr>
              <a:t>April 23, 2022, The Hilton Tucson East</a:t>
            </a:r>
            <a:endParaRPr sz="1700">
              <a:latin typeface="Lato"/>
              <a:ea typeface="Lato"/>
              <a:cs typeface="Lato"/>
              <a:sym typeface="Lato"/>
            </a:endParaRPr>
          </a:p>
        </p:txBody>
      </p:sp>
      <p:pic>
        <p:nvPicPr>
          <p:cNvPr id="136" name="Google Shape;136;p24"/>
          <p:cNvPicPr preferRelativeResize="0"/>
          <p:nvPr/>
        </p:nvPicPr>
        <p:blipFill>
          <a:blip r:embed="rId3">
            <a:alphaModFix/>
          </a:blip>
          <a:stretch>
            <a:fillRect/>
          </a:stretch>
        </p:blipFill>
        <p:spPr>
          <a:xfrm>
            <a:off x="3796363" y="2499475"/>
            <a:ext cx="1551275" cy="1555500"/>
          </a:xfrm>
          <a:prstGeom prst="rect">
            <a:avLst/>
          </a:prstGeom>
          <a:noFill/>
          <a:ln>
            <a:noFill/>
          </a:ln>
        </p:spPr>
      </p:pic>
      <p:pic>
        <p:nvPicPr>
          <p:cNvPr id="137" name="Google Shape;137;p24"/>
          <p:cNvPicPr preferRelativeResize="0"/>
          <p:nvPr/>
        </p:nvPicPr>
        <p:blipFill rotWithShape="1">
          <a:blip r:embed="rId4">
            <a:alphaModFix/>
          </a:blip>
          <a:srcRect r="5882"/>
          <a:stretch/>
        </p:blipFill>
        <p:spPr>
          <a:xfrm>
            <a:off x="7981375" y="1306988"/>
            <a:ext cx="761300" cy="711550"/>
          </a:xfrm>
          <a:prstGeom prst="rect">
            <a:avLst/>
          </a:prstGeom>
          <a:noFill/>
          <a:ln>
            <a:noFill/>
          </a:ln>
        </p:spPr>
      </p:pic>
      <p:pic>
        <p:nvPicPr>
          <p:cNvPr id="138" name="Google Shape;138;p24"/>
          <p:cNvPicPr preferRelativeResize="0"/>
          <p:nvPr/>
        </p:nvPicPr>
        <p:blipFill>
          <a:blip r:embed="rId5">
            <a:alphaModFix/>
          </a:blip>
          <a:stretch>
            <a:fillRect/>
          </a:stretch>
        </p:blipFill>
        <p:spPr>
          <a:xfrm>
            <a:off x="7930075" y="2555588"/>
            <a:ext cx="925017" cy="654275"/>
          </a:xfrm>
          <a:prstGeom prst="rect">
            <a:avLst/>
          </a:prstGeom>
          <a:noFill/>
          <a:ln>
            <a:noFill/>
          </a:ln>
        </p:spPr>
      </p:pic>
      <p:pic>
        <p:nvPicPr>
          <p:cNvPr id="139" name="Google Shape;139;p24"/>
          <p:cNvPicPr preferRelativeResize="0"/>
          <p:nvPr/>
        </p:nvPicPr>
        <p:blipFill>
          <a:blip r:embed="rId6">
            <a:alphaModFix/>
          </a:blip>
          <a:stretch>
            <a:fillRect/>
          </a:stretch>
        </p:blipFill>
        <p:spPr>
          <a:xfrm>
            <a:off x="189000" y="1100150"/>
            <a:ext cx="842875" cy="1125225"/>
          </a:xfrm>
          <a:prstGeom prst="rect">
            <a:avLst/>
          </a:prstGeom>
          <a:noFill/>
          <a:ln>
            <a:noFill/>
          </a:ln>
        </p:spPr>
      </p:pic>
      <p:pic>
        <p:nvPicPr>
          <p:cNvPr id="140" name="Google Shape;140;p24"/>
          <p:cNvPicPr preferRelativeResize="0"/>
          <p:nvPr/>
        </p:nvPicPr>
        <p:blipFill>
          <a:blip r:embed="rId7">
            <a:alphaModFix/>
          </a:blip>
          <a:stretch>
            <a:fillRect/>
          </a:stretch>
        </p:blipFill>
        <p:spPr>
          <a:xfrm>
            <a:off x="189000" y="3540097"/>
            <a:ext cx="842875" cy="788915"/>
          </a:xfrm>
          <a:prstGeom prst="rect">
            <a:avLst/>
          </a:prstGeom>
          <a:noFill/>
          <a:ln>
            <a:noFill/>
          </a:ln>
        </p:spPr>
      </p:pic>
      <p:pic>
        <p:nvPicPr>
          <p:cNvPr id="141" name="Google Shape;141;p24"/>
          <p:cNvPicPr preferRelativeResize="0"/>
          <p:nvPr/>
        </p:nvPicPr>
        <p:blipFill>
          <a:blip r:embed="rId8">
            <a:alphaModFix/>
          </a:blip>
          <a:stretch>
            <a:fillRect/>
          </a:stretch>
        </p:blipFill>
        <p:spPr>
          <a:xfrm>
            <a:off x="7899525" y="3541523"/>
            <a:ext cx="986125" cy="788900"/>
          </a:xfrm>
          <a:prstGeom prst="rect">
            <a:avLst/>
          </a:prstGeom>
          <a:noFill/>
          <a:ln>
            <a:noFill/>
          </a:ln>
        </p:spPr>
      </p:pic>
      <p:pic>
        <p:nvPicPr>
          <p:cNvPr id="142" name="Google Shape;142;p24"/>
          <p:cNvPicPr preferRelativeResize="0"/>
          <p:nvPr/>
        </p:nvPicPr>
        <p:blipFill>
          <a:blip r:embed="rId9">
            <a:alphaModFix/>
          </a:blip>
          <a:stretch>
            <a:fillRect/>
          </a:stretch>
        </p:blipFill>
        <p:spPr>
          <a:xfrm>
            <a:off x="70751" y="2389975"/>
            <a:ext cx="1079375" cy="98550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ctrTitle" idx="4294967295"/>
          </p:nvPr>
        </p:nvSpPr>
        <p:spPr>
          <a:xfrm>
            <a:off x="462600" y="737175"/>
            <a:ext cx="8218800" cy="75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0000"/>
                </a:solidFill>
                <a:latin typeface="Lato"/>
                <a:ea typeface="Lato"/>
                <a:cs typeface="Lato"/>
                <a:sym typeface="Lato"/>
              </a:rPr>
              <a:t>Thank You!</a:t>
            </a:r>
            <a:endParaRPr>
              <a:solidFill>
                <a:srgbClr val="000000"/>
              </a:solidFill>
              <a:latin typeface="Lato"/>
              <a:ea typeface="Lato"/>
              <a:cs typeface="Lato"/>
              <a:sym typeface="Lato"/>
            </a:endParaRPr>
          </a:p>
        </p:txBody>
      </p:sp>
      <p:pic>
        <p:nvPicPr>
          <p:cNvPr id="229" name="Google Shape;229;p33"/>
          <p:cNvPicPr preferRelativeResize="0"/>
          <p:nvPr/>
        </p:nvPicPr>
        <p:blipFill>
          <a:blip r:embed="rId3">
            <a:alphaModFix/>
          </a:blip>
          <a:stretch>
            <a:fillRect/>
          </a:stretch>
        </p:blipFill>
        <p:spPr>
          <a:xfrm>
            <a:off x="3352695" y="1659425"/>
            <a:ext cx="2438609" cy="238189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ctrTitle" idx="4294967295"/>
          </p:nvPr>
        </p:nvSpPr>
        <p:spPr>
          <a:xfrm>
            <a:off x="462600" y="329025"/>
            <a:ext cx="8218800" cy="75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0000"/>
                </a:solidFill>
                <a:latin typeface="Lato"/>
                <a:ea typeface="Lato"/>
                <a:cs typeface="Lato"/>
                <a:sym typeface="Lato"/>
              </a:rPr>
              <a:t>CubeSats: Small Satellites, Big Potential</a:t>
            </a:r>
            <a:endParaRPr>
              <a:solidFill>
                <a:srgbClr val="000000"/>
              </a:solidFill>
              <a:latin typeface="Lato"/>
              <a:ea typeface="Lato"/>
              <a:cs typeface="Lato"/>
              <a:sym typeface="Lato"/>
            </a:endParaRPr>
          </a:p>
        </p:txBody>
      </p:sp>
      <p:pic>
        <p:nvPicPr>
          <p:cNvPr id="148" name="Google Shape;148;p25"/>
          <p:cNvPicPr preferRelativeResize="0"/>
          <p:nvPr/>
        </p:nvPicPr>
        <p:blipFill rotWithShape="1">
          <a:blip r:embed="rId3">
            <a:alphaModFix/>
          </a:blip>
          <a:srcRect l="28668" t="13524" r="24350" b="28453"/>
          <a:stretch/>
        </p:blipFill>
        <p:spPr>
          <a:xfrm>
            <a:off x="6925021" y="3091925"/>
            <a:ext cx="1778054" cy="1252550"/>
          </a:xfrm>
          <a:prstGeom prst="rect">
            <a:avLst/>
          </a:prstGeom>
          <a:noFill/>
          <a:ln>
            <a:noFill/>
          </a:ln>
        </p:spPr>
      </p:pic>
      <p:pic>
        <p:nvPicPr>
          <p:cNvPr id="149" name="Google Shape;149;p25"/>
          <p:cNvPicPr preferRelativeResize="0"/>
          <p:nvPr/>
        </p:nvPicPr>
        <p:blipFill rotWithShape="1">
          <a:blip r:embed="rId3">
            <a:alphaModFix/>
          </a:blip>
          <a:srcRect t="37032" r="83555" b="28457"/>
          <a:stretch/>
        </p:blipFill>
        <p:spPr>
          <a:xfrm>
            <a:off x="6385050" y="3599475"/>
            <a:ext cx="586300" cy="745000"/>
          </a:xfrm>
          <a:prstGeom prst="rect">
            <a:avLst/>
          </a:prstGeom>
          <a:noFill/>
          <a:ln>
            <a:noFill/>
          </a:ln>
        </p:spPr>
      </p:pic>
      <p:pic>
        <p:nvPicPr>
          <p:cNvPr id="150" name="Google Shape;150;p25"/>
          <p:cNvPicPr preferRelativeResize="0"/>
          <p:nvPr/>
        </p:nvPicPr>
        <p:blipFill rotWithShape="1">
          <a:blip r:embed="rId4">
            <a:alphaModFix/>
          </a:blip>
          <a:srcRect l="26570" t="23076" r="9282"/>
          <a:stretch/>
        </p:blipFill>
        <p:spPr>
          <a:xfrm>
            <a:off x="331275" y="1948980"/>
            <a:ext cx="3336032" cy="1758846"/>
          </a:xfrm>
          <a:prstGeom prst="rect">
            <a:avLst/>
          </a:prstGeom>
          <a:noFill/>
          <a:ln>
            <a:noFill/>
          </a:ln>
        </p:spPr>
      </p:pic>
      <p:sp>
        <p:nvSpPr>
          <p:cNvPr id="151" name="Google Shape;151;p25"/>
          <p:cNvSpPr txBox="1"/>
          <p:nvPr/>
        </p:nvSpPr>
        <p:spPr>
          <a:xfrm>
            <a:off x="331275" y="1196650"/>
            <a:ext cx="8371800" cy="6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  Range from 1U (10 cm</a:t>
            </a:r>
            <a:r>
              <a:rPr lang="en" baseline="30000">
                <a:latin typeface="Lato"/>
                <a:ea typeface="Lato"/>
                <a:cs typeface="Lato"/>
                <a:sym typeface="Lato"/>
              </a:rPr>
              <a:t>3</a:t>
            </a:r>
            <a:r>
              <a:rPr lang="en">
                <a:latin typeface="Lato"/>
                <a:ea typeface="Lato"/>
                <a:cs typeface="Lato"/>
                <a:sym typeface="Lato"/>
              </a:rPr>
              <a:t>) to 6U in size</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Cost effective way to conduct research and scientific experiments in low-Earth orbit (LEO)</a:t>
            </a:r>
            <a:endParaRPr>
              <a:latin typeface="Lato"/>
              <a:ea typeface="Lato"/>
              <a:cs typeface="Lato"/>
              <a:sym typeface="Lato"/>
            </a:endParaRPr>
          </a:p>
        </p:txBody>
      </p:sp>
      <p:sp>
        <p:nvSpPr>
          <p:cNvPr id="152" name="Google Shape;152;p25"/>
          <p:cNvSpPr txBox="1"/>
          <p:nvPr/>
        </p:nvSpPr>
        <p:spPr>
          <a:xfrm>
            <a:off x="507225" y="3739675"/>
            <a:ext cx="2984100" cy="6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CatSat in low-Earth orbit depiction</a:t>
            </a:r>
            <a:br>
              <a:rPr lang="en">
                <a:latin typeface="Lato"/>
                <a:ea typeface="Lato"/>
                <a:cs typeface="Lato"/>
                <a:sym typeface="Lato"/>
              </a:rPr>
            </a:br>
            <a:r>
              <a:rPr lang="en" i="1">
                <a:latin typeface="Lato"/>
                <a:ea typeface="Lato"/>
                <a:cs typeface="Lato"/>
                <a:sym typeface="Lato"/>
              </a:rPr>
              <a:t>(Credit: CatSat website)</a:t>
            </a:r>
            <a:endParaRPr i="1">
              <a:latin typeface="Lato"/>
              <a:ea typeface="Lato"/>
              <a:cs typeface="Lato"/>
              <a:sym typeface="Lato"/>
            </a:endParaRPr>
          </a:p>
        </p:txBody>
      </p:sp>
      <p:sp>
        <p:nvSpPr>
          <p:cNvPr id="153" name="Google Shape;153;p25"/>
          <p:cNvSpPr txBox="1"/>
          <p:nvPr/>
        </p:nvSpPr>
        <p:spPr>
          <a:xfrm>
            <a:off x="6636899" y="2755450"/>
            <a:ext cx="2154963" cy="4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Lato"/>
                <a:ea typeface="Lato"/>
                <a:cs typeface="Lato"/>
                <a:sym typeface="Lato"/>
              </a:rPr>
              <a:t>Common CubeSat Units</a:t>
            </a:r>
            <a:endParaRPr dirty="0">
              <a:latin typeface="Lato"/>
              <a:ea typeface="Lato"/>
              <a:cs typeface="Lato"/>
              <a:sym typeface="Lato"/>
            </a:endParaRPr>
          </a:p>
        </p:txBody>
      </p:sp>
      <p:sp>
        <p:nvSpPr>
          <p:cNvPr id="154" name="Google Shape;154;p25"/>
          <p:cNvSpPr txBox="1"/>
          <p:nvPr/>
        </p:nvSpPr>
        <p:spPr>
          <a:xfrm>
            <a:off x="6747363" y="4382325"/>
            <a:ext cx="2044500" cy="42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a:latin typeface="Lato"/>
                <a:ea typeface="Lato"/>
                <a:cs typeface="Lato"/>
                <a:sym typeface="Lato"/>
              </a:rPr>
              <a:t>(Credit: NASA)</a:t>
            </a:r>
            <a:endParaRPr i="1">
              <a:latin typeface="Lato"/>
              <a:ea typeface="Lato"/>
              <a:cs typeface="Lato"/>
              <a:sym typeface="Lato"/>
            </a:endParaRPr>
          </a:p>
        </p:txBody>
      </p:sp>
      <p:pic>
        <p:nvPicPr>
          <p:cNvPr id="155" name="Google Shape;155;p25"/>
          <p:cNvPicPr preferRelativeResize="0"/>
          <p:nvPr/>
        </p:nvPicPr>
        <p:blipFill rotWithShape="1">
          <a:blip r:embed="rId5">
            <a:alphaModFix/>
          </a:blip>
          <a:srcRect t="7080" r="11793"/>
          <a:stretch/>
        </p:blipFill>
        <p:spPr>
          <a:xfrm>
            <a:off x="3758649" y="1925818"/>
            <a:ext cx="2294328" cy="1758847"/>
          </a:xfrm>
          <a:prstGeom prst="rect">
            <a:avLst/>
          </a:prstGeom>
          <a:noFill/>
          <a:ln>
            <a:noFill/>
          </a:ln>
        </p:spPr>
      </p:pic>
      <p:pic>
        <p:nvPicPr>
          <p:cNvPr id="156" name="Google Shape;156;p25"/>
          <p:cNvPicPr preferRelativeResize="0"/>
          <p:nvPr/>
        </p:nvPicPr>
        <p:blipFill rotWithShape="1">
          <a:blip r:embed="rId6">
            <a:alphaModFix/>
          </a:blip>
          <a:srcRect t="17420" b="7554"/>
          <a:stretch/>
        </p:blipFill>
        <p:spPr>
          <a:xfrm>
            <a:off x="3758650" y="3739675"/>
            <a:ext cx="1442801" cy="802199"/>
          </a:xfrm>
          <a:prstGeom prst="rect">
            <a:avLst/>
          </a:prstGeom>
          <a:noFill/>
          <a:ln>
            <a:noFill/>
          </a:ln>
        </p:spPr>
      </p:pic>
      <p:sp>
        <p:nvSpPr>
          <p:cNvPr id="157" name="Google Shape;157;p25"/>
          <p:cNvSpPr txBox="1"/>
          <p:nvPr/>
        </p:nvSpPr>
        <p:spPr>
          <a:xfrm>
            <a:off x="3413750" y="4596875"/>
            <a:ext cx="2984100" cy="6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CatSat at Drake Building</a:t>
            </a:r>
            <a:endParaRPr i="1">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6"/>
          <p:cNvSpPr txBox="1">
            <a:spLocks noGrp="1"/>
          </p:cNvSpPr>
          <p:nvPr>
            <p:ph type="ctrTitle" idx="4294967295"/>
          </p:nvPr>
        </p:nvSpPr>
        <p:spPr>
          <a:xfrm>
            <a:off x="462600" y="329025"/>
            <a:ext cx="8218800" cy="75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0000"/>
                </a:solidFill>
                <a:latin typeface="Lato"/>
                <a:ea typeface="Lato"/>
                <a:cs typeface="Lato"/>
                <a:sym typeface="Lato"/>
              </a:rPr>
              <a:t>Antenna Technology, Ionospheric Research</a:t>
            </a:r>
            <a:endParaRPr>
              <a:solidFill>
                <a:srgbClr val="000000"/>
              </a:solidFill>
              <a:latin typeface="Lato"/>
              <a:ea typeface="Lato"/>
              <a:cs typeface="Lato"/>
              <a:sym typeface="Lato"/>
            </a:endParaRPr>
          </a:p>
        </p:txBody>
      </p:sp>
      <p:sp>
        <p:nvSpPr>
          <p:cNvPr id="163" name="Google Shape;163;p26"/>
          <p:cNvSpPr txBox="1"/>
          <p:nvPr/>
        </p:nvSpPr>
        <p:spPr>
          <a:xfrm>
            <a:off x="462600" y="1208363"/>
            <a:ext cx="821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CatSat aims to enhance satellite communications and study the Earth’s ionosphere.</a:t>
            </a:r>
            <a:endParaRPr>
              <a:latin typeface="Lato"/>
              <a:ea typeface="Lato"/>
              <a:cs typeface="Lato"/>
              <a:sym typeface="Lato"/>
            </a:endParaRPr>
          </a:p>
        </p:txBody>
      </p:sp>
      <p:sp>
        <p:nvSpPr>
          <p:cNvPr id="164" name="Google Shape;164;p26"/>
          <p:cNvSpPr txBox="1"/>
          <p:nvPr/>
        </p:nvSpPr>
        <p:spPr>
          <a:xfrm>
            <a:off x="545550" y="1775350"/>
            <a:ext cx="4860900" cy="302643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Inflatable Antenna:</a:t>
            </a:r>
            <a:endParaRPr b="1">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Satellite communications are limited to the size of their antennas; CatSat’s solution is the inflatable antenna</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High bandwidth, low predeployment volume, low mass</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b="1">
                <a:latin typeface="Lato"/>
                <a:ea typeface="Lato"/>
                <a:cs typeface="Lato"/>
                <a:sym typeface="Lato"/>
              </a:rPr>
              <a:t>WSPR Antenna:</a:t>
            </a:r>
            <a:endParaRPr b="1">
              <a:latin typeface="Lato"/>
              <a:ea typeface="Lato"/>
              <a:cs typeface="Lato"/>
              <a:sym typeface="Lato"/>
            </a:endParaRPr>
          </a:p>
          <a:p>
            <a:pPr marL="0" lvl="0" indent="0" algn="l" rtl="0">
              <a:spcBef>
                <a:spcPts val="1000"/>
              </a:spcBef>
              <a:spcAft>
                <a:spcPts val="0"/>
              </a:spcAft>
              <a:buNone/>
            </a:pPr>
            <a:r>
              <a:rPr lang="en">
                <a:latin typeface="Lato"/>
                <a:ea typeface="Lato"/>
                <a:cs typeface="Lato"/>
                <a:sym typeface="Lato"/>
              </a:rPr>
              <a:t>Used to probe variation in the ionosphere</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Orbit will start at the terminator (dawn/dusk); we want to measure diurnal (daylight) changes in the ionosphere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165" name="Google Shape;165;p26"/>
          <p:cNvPicPr preferRelativeResize="0"/>
          <p:nvPr/>
        </p:nvPicPr>
        <p:blipFill>
          <a:blip r:embed="rId3">
            <a:alphaModFix/>
          </a:blip>
          <a:stretch>
            <a:fillRect/>
          </a:stretch>
        </p:blipFill>
        <p:spPr>
          <a:xfrm>
            <a:off x="5361750" y="1729825"/>
            <a:ext cx="3655200" cy="1819225"/>
          </a:xfrm>
          <a:prstGeom prst="rect">
            <a:avLst/>
          </a:prstGeom>
          <a:noFill/>
          <a:ln>
            <a:noFill/>
          </a:ln>
        </p:spPr>
      </p:pic>
      <p:cxnSp>
        <p:nvCxnSpPr>
          <p:cNvPr id="166" name="Google Shape;166;p26"/>
          <p:cNvCxnSpPr/>
          <p:nvPr/>
        </p:nvCxnSpPr>
        <p:spPr>
          <a:xfrm>
            <a:off x="8361175" y="3207200"/>
            <a:ext cx="11100" cy="829800"/>
          </a:xfrm>
          <a:prstGeom prst="straightConnector1">
            <a:avLst/>
          </a:prstGeom>
          <a:noFill/>
          <a:ln w="19050" cap="flat" cmpd="sng">
            <a:solidFill>
              <a:schemeClr val="dk2"/>
            </a:solidFill>
            <a:prstDash val="solid"/>
            <a:round/>
            <a:headEnd type="triangle" w="med" len="med"/>
            <a:tailEnd type="none" w="med" len="med"/>
          </a:ln>
        </p:spPr>
      </p:cxnSp>
      <p:sp>
        <p:nvSpPr>
          <p:cNvPr id="167" name="Google Shape;167;p26"/>
          <p:cNvSpPr txBox="1"/>
          <p:nvPr/>
        </p:nvSpPr>
        <p:spPr>
          <a:xfrm>
            <a:off x="7299650" y="4037000"/>
            <a:ext cx="175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Inflatable Antenna</a:t>
            </a:r>
            <a:endParaRPr>
              <a:latin typeface="Lato"/>
              <a:ea typeface="Lato"/>
              <a:cs typeface="Lato"/>
              <a:sym typeface="Lato"/>
            </a:endParaRPr>
          </a:p>
        </p:txBody>
      </p:sp>
      <p:sp>
        <p:nvSpPr>
          <p:cNvPr id="168" name="Google Shape;168;p26"/>
          <p:cNvSpPr txBox="1"/>
          <p:nvPr/>
        </p:nvSpPr>
        <p:spPr>
          <a:xfrm>
            <a:off x="5251350" y="3763600"/>
            <a:ext cx="175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WSPR Antenna</a:t>
            </a:r>
            <a:endParaRPr>
              <a:latin typeface="Lato"/>
              <a:ea typeface="Lato"/>
              <a:cs typeface="Lato"/>
              <a:sym typeface="Lato"/>
            </a:endParaRPr>
          </a:p>
        </p:txBody>
      </p:sp>
      <p:cxnSp>
        <p:nvCxnSpPr>
          <p:cNvPr id="169" name="Google Shape;169;p26"/>
          <p:cNvCxnSpPr/>
          <p:nvPr/>
        </p:nvCxnSpPr>
        <p:spPr>
          <a:xfrm>
            <a:off x="6117750" y="3085000"/>
            <a:ext cx="21900" cy="678600"/>
          </a:xfrm>
          <a:prstGeom prst="straightConnector1">
            <a:avLst/>
          </a:prstGeom>
          <a:noFill/>
          <a:ln w="19050" cap="flat" cmpd="sng">
            <a:solidFill>
              <a:schemeClr val="dk2"/>
            </a:solidFill>
            <a:prstDash val="solid"/>
            <a:round/>
            <a:headEnd type="triangle" w="med" len="med"/>
            <a:tailEnd type="none" w="med" len="med"/>
          </a:ln>
        </p:spPr>
      </p:cxnSp>
      <p:sp>
        <p:nvSpPr>
          <p:cNvPr id="170" name="Google Shape;170;p26"/>
          <p:cNvSpPr txBox="1"/>
          <p:nvPr/>
        </p:nvSpPr>
        <p:spPr>
          <a:xfrm>
            <a:off x="5697300" y="4527900"/>
            <a:ext cx="2984100" cy="6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a:latin typeface="Lato"/>
                <a:ea typeface="Lato"/>
                <a:cs typeface="Lato"/>
                <a:sym typeface="Lato"/>
              </a:rPr>
              <a:t>CatSat 3D Model</a:t>
            </a:r>
            <a:endParaRPr i="1">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txBox="1">
            <a:spLocks noGrp="1"/>
          </p:cNvSpPr>
          <p:nvPr>
            <p:ph type="ctrTitle" idx="4294967295"/>
          </p:nvPr>
        </p:nvSpPr>
        <p:spPr>
          <a:xfrm>
            <a:off x="462600" y="329025"/>
            <a:ext cx="8218800" cy="75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0000"/>
                </a:solidFill>
                <a:latin typeface="Lato"/>
                <a:ea typeface="Lato"/>
                <a:cs typeface="Lato"/>
                <a:sym typeface="Lato"/>
              </a:rPr>
              <a:t>Functional and Environmental Testing</a:t>
            </a:r>
            <a:endParaRPr>
              <a:solidFill>
                <a:srgbClr val="000000"/>
              </a:solidFill>
              <a:latin typeface="Lato"/>
              <a:ea typeface="Lato"/>
              <a:cs typeface="Lato"/>
              <a:sym typeface="Lato"/>
            </a:endParaRPr>
          </a:p>
        </p:txBody>
      </p:sp>
      <p:sp>
        <p:nvSpPr>
          <p:cNvPr id="176" name="Google Shape;176;p27"/>
          <p:cNvSpPr txBox="1"/>
          <p:nvPr/>
        </p:nvSpPr>
        <p:spPr>
          <a:xfrm>
            <a:off x="230050" y="1357750"/>
            <a:ext cx="3031500" cy="273815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b="1">
                <a:solidFill>
                  <a:srgbClr val="111111"/>
                </a:solidFill>
                <a:latin typeface="Lato"/>
                <a:ea typeface="Lato"/>
                <a:cs typeface="Lato"/>
                <a:sym typeface="Lato"/>
              </a:rPr>
              <a:t>Functional Testing</a:t>
            </a:r>
            <a:endParaRPr>
              <a:solidFill>
                <a:srgbClr val="111111"/>
              </a:solidFill>
              <a:latin typeface="Lato"/>
              <a:ea typeface="Lato"/>
              <a:cs typeface="Lato"/>
              <a:sym typeface="Lato"/>
            </a:endParaRPr>
          </a:p>
          <a:p>
            <a:pPr marL="0" lvl="0" indent="0" algn="l" rtl="0">
              <a:lnSpc>
                <a:spcPct val="115000"/>
              </a:lnSpc>
              <a:spcBef>
                <a:spcPts val="1000"/>
              </a:spcBef>
              <a:spcAft>
                <a:spcPts val="0"/>
              </a:spcAft>
              <a:buNone/>
            </a:pPr>
            <a:r>
              <a:rPr lang="en">
                <a:solidFill>
                  <a:srgbClr val="111111"/>
                </a:solidFill>
                <a:latin typeface="Lato"/>
                <a:ea typeface="Lato"/>
                <a:cs typeface="Lato"/>
                <a:sym typeface="Lato"/>
              </a:rPr>
              <a:t>Deployment Testing (IADS, WSPR):</a:t>
            </a:r>
            <a:endParaRPr>
              <a:solidFill>
                <a:srgbClr val="111111"/>
              </a:solidFill>
              <a:latin typeface="Lato"/>
              <a:ea typeface="Lato"/>
              <a:cs typeface="Lato"/>
              <a:sym typeface="Lato"/>
            </a:endParaRPr>
          </a:p>
          <a:p>
            <a:pPr marL="0" lvl="0" indent="0" algn="l" rtl="0">
              <a:lnSpc>
                <a:spcPct val="115000"/>
              </a:lnSpc>
              <a:spcBef>
                <a:spcPts val="0"/>
              </a:spcBef>
              <a:spcAft>
                <a:spcPts val="0"/>
              </a:spcAft>
              <a:buNone/>
            </a:pPr>
            <a:r>
              <a:rPr lang="en">
                <a:solidFill>
                  <a:srgbClr val="111111"/>
                </a:solidFill>
                <a:latin typeface="Lato"/>
                <a:ea typeface="Lato"/>
                <a:cs typeface="Lato"/>
                <a:sym typeface="Lato"/>
              </a:rPr>
              <a:t>    • Burn wire activation</a:t>
            </a:r>
            <a:endParaRPr>
              <a:solidFill>
                <a:srgbClr val="111111"/>
              </a:solidFill>
              <a:latin typeface="Lato"/>
              <a:ea typeface="Lato"/>
              <a:cs typeface="Lato"/>
              <a:sym typeface="Lato"/>
            </a:endParaRPr>
          </a:p>
          <a:p>
            <a:pPr marL="0" lvl="0" indent="0" algn="l" rtl="0">
              <a:lnSpc>
                <a:spcPct val="115000"/>
              </a:lnSpc>
              <a:spcBef>
                <a:spcPts val="0"/>
              </a:spcBef>
              <a:spcAft>
                <a:spcPts val="0"/>
              </a:spcAft>
              <a:buNone/>
            </a:pPr>
            <a:r>
              <a:rPr lang="en">
                <a:solidFill>
                  <a:srgbClr val="111111"/>
                </a:solidFill>
                <a:latin typeface="Lato"/>
                <a:ea typeface="Lato"/>
                <a:cs typeface="Lato"/>
                <a:sym typeface="Lato"/>
              </a:rPr>
              <a:t>    • Trapdoor release</a:t>
            </a:r>
            <a:endParaRPr>
              <a:solidFill>
                <a:srgbClr val="111111"/>
              </a:solidFill>
              <a:latin typeface="Lato"/>
              <a:ea typeface="Lato"/>
              <a:cs typeface="Lato"/>
              <a:sym typeface="Lato"/>
            </a:endParaRPr>
          </a:p>
          <a:p>
            <a:pPr marL="0" lvl="0" indent="0" algn="l" rtl="0">
              <a:lnSpc>
                <a:spcPct val="115000"/>
              </a:lnSpc>
              <a:spcBef>
                <a:spcPts val="0"/>
              </a:spcBef>
              <a:spcAft>
                <a:spcPts val="0"/>
              </a:spcAft>
              <a:buNone/>
            </a:pPr>
            <a:r>
              <a:rPr lang="en">
                <a:solidFill>
                  <a:srgbClr val="111111"/>
                </a:solidFill>
                <a:latin typeface="Lato"/>
                <a:ea typeface="Lato"/>
                <a:cs typeface="Lato"/>
                <a:sym typeface="Lato"/>
              </a:rPr>
              <a:t>    • Antenna deployment</a:t>
            </a:r>
            <a:endParaRPr>
              <a:solidFill>
                <a:srgbClr val="111111"/>
              </a:solidFill>
              <a:latin typeface="Lato"/>
              <a:ea typeface="Lato"/>
              <a:cs typeface="Lato"/>
              <a:sym typeface="Lato"/>
            </a:endParaRPr>
          </a:p>
          <a:p>
            <a:pPr marL="0" lvl="0" indent="0" algn="l" rtl="0">
              <a:lnSpc>
                <a:spcPct val="115000"/>
              </a:lnSpc>
              <a:spcBef>
                <a:spcPts val="0"/>
              </a:spcBef>
              <a:spcAft>
                <a:spcPts val="0"/>
              </a:spcAft>
              <a:buNone/>
            </a:pPr>
            <a:r>
              <a:rPr lang="en">
                <a:solidFill>
                  <a:srgbClr val="111111"/>
                </a:solidFill>
                <a:latin typeface="Lato"/>
                <a:ea typeface="Lato"/>
                <a:cs typeface="Lato"/>
                <a:sym typeface="Lato"/>
              </a:rPr>
              <a:t>System Functionality:</a:t>
            </a:r>
            <a:endParaRPr>
              <a:solidFill>
                <a:srgbClr val="111111"/>
              </a:solidFill>
              <a:latin typeface="Lato"/>
              <a:ea typeface="Lato"/>
              <a:cs typeface="Lato"/>
              <a:sym typeface="Lato"/>
            </a:endParaRPr>
          </a:p>
          <a:p>
            <a:pPr marL="0" lvl="0" indent="0" algn="l" rtl="0">
              <a:spcBef>
                <a:spcPts val="0"/>
              </a:spcBef>
              <a:spcAft>
                <a:spcPts val="0"/>
              </a:spcAft>
              <a:buNone/>
            </a:pPr>
            <a:r>
              <a:rPr lang="en">
                <a:solidFill>
                  <a:srgbClr val="111111"/>
                </a:solidFill>
                <a:latin typeface="Lato"/>
                <a:ea typeface="Lato"/>
                <a:cs typeface="Lato"/>
                <a:sym typeface="Lato"/>
              </a:rPr>
              <a:t>    • Communications</a:t>
            </a:r>
          </a:p>
          <a:p>
            <a:pPr marL="0" lvl="0" indent="0" algn="l" rtl="0">
              <a:spcBef>
                <a:spcPts val="0"/>
              </a:spcBef>
              <a:spcAft>
                <a:spcPts val="0"/>
              </a:spcAft>
              <a:buNone/>
            </a:pPr>
            <a:r>
              <a:rPr lang="en">
                <a:solidFill>
                  <a:srgbClr val="111111"/>
                </a:solidFill>
                <a:latin typeface="Lato"/>
                <a:ea typeface="Lato"/>
                <a:cs typeface="Lato"/>
                <a:sym typeface="Lato"/>
              </a:rPr>
              <a:t>    • Interface with other systems and instruments</a:t>
            </a:r>
            <a:endParaRPr>
              <a:solidFill>
                <a:srgbClr val="111111"/>
              </a:solidFill>
              <a:latin typeface="Lato"/>
              <a:ea typeface="Lato"/>
              <a:cs typeface="Lato"/>
              <a:sym typeface="Lato"/>
            </a:endParaRPr>
          </a:p>
          <a:p>
            <a:pPr marL="0" lvl="0" indent="0" algn="l" rtl="0">
              <a:spcBef>
                <a:spcPts val="0"/>
              </a:spcBef>
              <a:spcAft>
                <a:spcPts val="0"/>
              </a:spcAft>
              <a:buNone/>
            </a:pPr>
            <a:endParaRPr>
              <a:solidFill>
                <a:srgbClr val="111111"/>
              </a:solidFill>
              <a:latin typeface="Lato"/>
              <a:ea typeface="Lato"/>
              <a:cs typeface="Lato"/>
              <a:sym typeface="Lato"/>
            </a:endParaRPr>
          </a:p>
        </p:txBody>
      </p:sp>
      <p:sp>
        <p:nvSpPr>
          <p:cNvPr id="177" name="Google Shape;177;p27"/>
          <p:cNvSpPr txBox="1"/>
          <p:nvPr/>
        </p:nvSpPr>
        <p:spPr>
          <a:xfrm>
            <a:off x="3094264" y="1357750"/>
            <a:ext cx="3584536" cy="1820981"/>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b="1">
                <a:solidFill>
                  <a:srgbClr val="111111"/>
                </a:solidFill>
                <a:latin typeface="Lato"/>
                <a:ea typeface="Lato"/>
                <a:cs typeface="Lato"/>
                <a:sym typeface="Lato"/>
              </a:rPr>
              <a:t>Environmental Testing</a:t>
            </a:r>
            <a:endParaRPr b="1">
              <a:solidFill>
                <a:srgbClr val="111111"/>
              </a:solidFill>
              <a:latin typeface="Lato"/>
              <a:ea typeface="Lato"/>
              <a:cs typeface="Lato"/>
              <a:sym typeface="Lato"/>
            </a:endParaRPr>
          </a:p>
          <a:p>
            <a:pPr marL="0" lvl="0" indent="0" algn="l" rtl="0">
              <a:lnSpc>
                <a:spcPct val="100000"/>
              </a:lnSpc>
              <a:spcBef>
                <a:spcPts val="1000"/>
              </a:spcBef>
              <a:spcAft>
                <a:spcPts val="0"/>
              </a:spcAft>
              <a:buNone/>
            </a:pPr>
            <a:r>
              <a:rPr lang="en">
                <a:solidFill>
                  <a:srgbClr val="111111"/>
                </a:solidFill>
                <a:latin typeface="Lato"/>
                <a:ea typeface="Lato"/>
                <a:cs typeface="Lato"/>
                <a:sym typeface="Lato"/>
              </a:rPr>
              <a:t>         • Basic fitment and functioning tests</a:t>
            </a:r>
            <a:endParaRPr>
              <a:solidFill>
                <a:srgbClr val="111111"/>
              </a:solidFill>
              <a:latin typeface="Lato"/>
              <a:ea typeface="Lato"/>
              <a:cs typeface="Lato"/>
              <a:sym typeface="Lato"/>
            </a:endParaRPr>
          </a:p>
          <a:p>
            <a:pPr marL="0" lvl="0" indent="0" algn="l" rtl="0">
              <a:lnSpc>
                <a:spcPct val="100000"/>
              </a:lnSpc>
              <a:spcBef>
                <a:spcPts val="0"/>
              </a:spcBef>
              <a:spcAft>
                <a:spcPts val="0"/>
              </a:spcAft>
              <a:buNone/>
            </a:pPr>
            <a:r>
              <a:rPr lang="en">
                <a:solidFill>
                  <a:srgbClr val="111111"/>
                </a:solidFill>
                <a:latin typeface="Lato"/>
                <a:ea typeface="Lato"/>
                <a:cs typeface="Lato"/>
                <a:sym typeface="Lato"/>
              </a:rPr>
              <a:t>         • Thermal Vacuum Testing </a:t>
            </a:r>
            <a:br>
              <a:rPr lang="en">
                <a:solidFill>
                  <a:srgbClr val="111111"/>
                </a:solidFill>
                <a:latin typeface="Lato"/>
                <a:ea typeface="Lato"/>
                <a:cs typeface="Lato"/>
                <a:sym typeface="Lato"/>
              </a:rPr>
            </a:br>
            <a:r>
              <a:rPr lang="en">
                <a:solidFill>
                  <a:srgbClr val="111111"/>
                </a:solidFill>
                <a:latin typeface="Lato"/>
                <a:ea typeface="Lato"/>
                <a:cs typeface="Lato"/>
                <a:sym typeface="Lato"/>
              </a:rPr>
              <a:t>	Thermal Cycle Test </a:t>
            </a:r>
            <a:br>
              <a:rPr lang="en">
                <a:solidFill>
                  <a:srgbClr val="111111"/>
                </a:solidFill>
                <a:latin typeface="Lato"/>
                <a:ea typeface="Lato"/>
                <a:cs typeface="Lato"/>
                <a:sym typeface="Lato"/>
              </a:rPr>
            </a:br>
            <a:r>
              <a:rPr lang="en">
                <a:solidFill>
                  <a:srgbClr val="111111"/>
                </a:solidFill>
                <a:latin typeface="Lato"/>
                <a:ea typeface="Lato"/>
                <a:cs typeface="Lato"/>
                <a:sym typeface="Lato"/>
              </a:rPr>
              <a:t>	Thermal Vacuum Cycle Test</a:t>
            </a:r>
            <a:endParaRPr>
              <a:solidFill>
                <a:srgbClr val="111111"/>
              </a:solidFill>
              <a:latin typeface="Lato"/>
              <a:ea typeface="Lato"/>
              <a:cs typeface="Lato"/>
              <a:sym typeface="Lato"/>
            </a:endParaRPr>
          </a:p>
          <a:p>
            <a:pPr marL="0" lvl="0" indent="0" algn="l" rtl="0">
              <a:lnSpc>
                <a:spcPct val="100000"/>
              </a:lnSpc>
              <a:spcBef>
                <a:spcPts val="0"/>
              </a:spcBef>
              <a:spcAft>
                <a:spcPts val="0"/>
              </a:spcAft>
              <a:buNone/>
            </a:pPr>
            <a:r>
              <a:rPr lang="en">
                <a:solidFill>
                  <a:srgbClr val="111111"/>
                </a:solidFill>
                <a:latin typeface="Lato"/>
                <a:ea typeface="Lato"/>
                <a:cs typeface="Lato"/>
                <a:sym typeface="Lato"/>
              </a:rPr>
              <a:t>         • Random Vibration Testing </a:t>
            </a:r>
            <a:endParaRPr>
              <a:solidFill>
                <a:srgbClr val="111111"/>
              </a:solidFill>
              <a:latin typeface="Lato"/>
              <a:ea typeface="Lato"/>
              <a:cs typeface="Lato"/>
              <a:sym typeface="Lato"/>
            </a:endParaRPr>
          </a:p>
          <a:p>
            <a:pPr marL="0" lvl="0" indent="0" algn="l" rtl="0">
              <a:lnSpc>
                <a:spcPct val="100000"/>
              </a:lnSpc>
              <a:spcBef>
                <a:spcPts val="0"/>
              </a:spcBef>
              <a:spcAft>
                <a:spcPts val="0"/>
              </a:spcAft>
              <a:buNone/>
            </a:pPr>
            <a:r>
              <a:rPr lang="en">
                <a:solidFill>
                  <a:srgbClr val="111111"/>
                </a:solidFill>
                <a:latin typeface="Lato"/>
                <a:ea typeface="Lato"/>
                <a:cs typeface="Lato"/>
                <a:sym typeface="Lato"/>
              </a:rPr>
              <a:t>        </a:t>
            </a:r>
            <a:endParaRPr>
              <a:latin typeface="Lato"/>
              <a:ea typeface="Lato"/>
              <a:cs typeface="Lato"/>
              <a:sym typeface="Lato"/>
            </a:endParaRPr>
          </a:p>
        </p:txBody>
      </p:sp>
      <p:sp>
        <p:nvSpPr>
          <p:cNvPr id="178" name="Google Shape;178;p27"/>
          <p:cNvSpPr txBox="1"/>
          <p:nvPr/>
        </p:nvSpPr>
        <p:spPr>
          <a:xfrm>
            <a:off x="164400" y="4267450"/>
            <a:ext cx="6150300" cy="984855"/>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en">
                <a:solidFill>
                  <a:srgbClr val="111111"/>
                </a:solidFill>
                <a:latin typeface="Lato"/>
                <a:ea typeface="Lato"/>
                <a:cs typeface="Lato"/>
                <a:sym typeface="Lato"/>
              </a:rPr>
              <a:t>T</a:t>
            </a:r>
            <a:r>
              <a:rPr lang="en">
                <a:latin typeface="Lato"/>
                <a:ea typeface="Lato"/>
                <a:cs typeface="Lato"/>
                <a:sym typeface="Lato"/>
              </a:rPr>
              <a:t>he satellite must survive launch and </a:t>
            </a:r>
            <a:r>
              <a:rPr lang="en">
                <a:solidFill>
                  <a:srgbClr val="111111"/>
                </a:solidFill>
                <a:latin typeface="Lato"/>
                <a:ea typeface="Lato"/>
                <a:cs typeface="Lato"/>
                <a:sym typeface="Lato"/>
              </a:rPr>
              <a:t>function in LEO, </a:t>
            </a:r>
            <a:r>
              <a:rPr lang="en">
                <a:latin typeface="Lato"/>
                <a:ea typeface="Lato"/>
                <a:cs typeface="Lato"/>
                <a:sym typeface="Lato"/>
              </a:rPr>
              <a:t>where temperatures range from +3°C to +90°C at approximately 565 km. </a:t>
            </a:r>
            <a:endParaRPr>
              <a:latin typeface="Lato"/>
              <a:ea typeface="Lato"/>
              <a:cs typeface="Lato"/>
              <a:sym typeface="Lato"/>
            </a:endParaRPr>
          </a:p>
          <a:p>
            <a:pPr marL="0" lvl="0" indent="0" algn="l" rtl="0">
              <a:spcBef>
                <a:spcPts val="600"/>
              </a:spcBef>
              <a:spcAft>
                <a:spcPts val="0"/>
              </a:spcAft>
              <a:buNone/>
            </a:pPr>
            <a:endParaRPr>
              <a:latin typeface="Lato"/>
              <a:ea typeface="Lato"/>
              <a:cs typeface="Lato"/>
              <a:sym typeface="Lato"/>
            </a:endParaRPr>
          </a:p>
        </p:txBody>
      </p:sp>
      <p:pic>
        <p:nvPicPr>
          <p:cNvPr id="179" name="Google Shape;179;p27"/>
          <p:cNvPicPr preferRelativeResize="0"/>
          <p:nvPr/>
        </p:nvPicPr>
        <p:blipFill>
          <a:blip r:embed="rId3">
            <a:alphaModFix/>
          </a:blip>
          <a:stretch>
            <a:fillRect/>
          </a:stretch>
        </p:blipFill>
        <p:spPr>
          <a:xfrm>
            <a:off x="6678800" y="1423425"/>
            <a:ext cx="1965965" cy="1475400"/>
          </a:xfrm>
          <a:prstGeom prst="rect">
            <a:avLst/>
          </a:prstGeom>
          <a:noFill/>
          <a:ln>
            <a:noFill/>
          </a:ln>
        </p:spPr>
      </p:pic>
      <p:sp>
        <p:nvSpPr>
          <p:cNvPr id="180" name="Google Shape;180;p27"/>
          <p:cNvSpPr txBox="1"/>
          <p:nvPr/>
        </p:nvSpPr>
        <p:spPr>
          <a:xfrm>
            <a:off x="6159900" y="4559950"/>
            <a:ext cx="2984100" cy="615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latin typeface="Lato"/>
                <a:ea typeface="Lato"/>
                <a:cs typeface="Lato"/>
                <a:sym typeface="Lato"/>
              </a:rPr>
              <a:t>Drake Building Testing Capabilities</a:t>
            </a:r>
            <a:endParaRPr i="1">
              <a:latin typeface="Lato"/>
              <a:ea typeface="Lato"/>
              <a:cs typeface="Lato"/>
              <a:sym typeface="Lato"/>
            </a:endParaRPr>
          </a:p>
        </p:txBody>
      </p:sp>
      <p:pic>
        <p:nvPicPr>
          <p:cNvPr id="181" name="Google Shape;181;p27"/>
          <p:cNvPicPr preferRelativeResize="0"/>
          <p:nvPr/>
        </p:nvPicPr>
        <p:blipFill rotWithShape="1">
          <a:blip r:embed="rId4">
            <a:alphaModFix/>
          </a:blip>
          <a:srcRect l="11417" t="39713" r="4386" b="12295"/>
          <a:stretch/>
        </p:blipFill>
        <p:spPr>
          <a:xfrm>
            <a:off x="6681238" y="2991688"/>
            <a:ext cx="1941423" cy="1475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ctrTitle" idx="4294967295"/>
          </p:nvPr>
        </p:nvSpPr>
        <p:spPr>
          <a:xfrm>
            <a:off x="462600" y="329025"/>
            <a:ext cx="8218800" cy="75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0000"/>
                </a:solidFill>
                <a:latin typeface="Lato"/>
                <a:ea typeface="Lato"/>
                <a:cs typeface="Lato"/>
                <a:sym typeface="Lato"/>
              </a:rPr>
              <a:t>WSPR Antenna</a:t>
            </a:r>
            <a:endParaRPr>
              <a:solidFill>
                <a:srgbClr val="000000"/>
              </a:solidFill>
              <a:latin typeface="Lato"/>
              <a:ea typeface="Lato"/>
              <a:cs typeface="Lato"/>
              <a:sym typeface="Lato"/>
            </a:endParaRPr>
          </a:p>
        </p:txBody>
      </p:sp>
      <p:sp>
        <p:nvSpPr>
          <p:cNvPr id="187" name="Google Shape;187;p28"/>
          <p:cNvSpPr txBox="1"/>
          <p:nvPr/>
        </p:nvSpPr>
        <p:spPr>
          <a:xfrm>
            <a:off x="462600" y="1087125"/>
            <a:ext cx="8610000" cy="213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a:solidFill>
                  <a:srgbClr val="111111"/>
                </a:solidFill>
                <a:latin typeface="Lato"/>
                <a:ea typeface="Lato"/>
                <a:cs typeface="Lato"/>
                <a:sym typeface="Lato"/>
              </a:rPr>
              <a:t>The WSPR has two main functions: it receives messages from ground stations, and p</a:t>
            </a:r>
            <a:r>
              <a:rPr lang="en">
                <a:latin typeface="Lato"/>
                <a:ea typeface="Lato"/>
                <a:cs typeface="Lato"/>
                <a:sym typeface="Lato"/>
              </a:rPr>
              <a:t>robes Earth’s ionosphere at specific frequencies to better understand diurnal cycles.</a:t>
            </a:r>
            <a:endParaRPr sz="500">
              <a:latin typeface="Lato"/>
              <a:ea typeface="Lato"/>
              <a:cs typeface="Lato"/>
              <a:sym typeface="Lato"/>
            </a:endParaRPr>
          </a:p>
          <a:p>
            <a:pPr marL="0" lvl="0" indent="0" algn="l" rtl="0">
              <a:lnSpc>
                <a:spcPct val="115000"/>
              </a:lnSpc>
              <a:spcBef>
                <a:spcPts val="1000"/>
              </a:spcBef>
              <a:spcAft>
                <a:spcPts val="0"/>
              </a:spcAft>
              <a:buNone/>
            </a:pPr>
            <a:r>
              <a:rPr lang="en">
                <a:solidFill>
                  <a:srgbClr val="111111"/>
                </a:solidFill>
                <a:latin typeface="Lato"/>
                <a:ea typeface="Lato"/>
                <a:cs typeface="Lato"/>
                <a:sym typeface="Lato"/>
              </a:rPr>
              <a:t>System functionality: antenna deployment and communication</a:t>
            </a:r>
            <a:endParaRPr>
              <a:solidFill>
                <a:srgbClr val="111111"/>
              </a:solidFill>
              <a:latin typeface="Lato"/>
              <a:ea typeface="Lato"/>
              <a:cs typeface="Lato"/>
              <a:sym typeface="Lato"/>
            </a:endParaRPr>
          </a:p>
          <a:p>
            <a:pPr marL="0" lvl="0" indent="0" algn="l" rtl="0">
              <a:lnSpc>
                <a:spcPct val="115000"/>
              </a:lnSpc>
              <a:spcBef>
                <a:spcPts val="600"/>
              </a:spcBef>
              <a:spcAft>
                <a:spcPts val="0"/>
              </a:spcAft>
              <a:buNone/>
            </a:pPr>
            <a:endParaRPr>
              <a:latin typeface="Lato"/>
              <a:ea typeface="Lato"/>
              <a:cs typeface="Lato"/>
              <a:sym typeface="Lato"/>
            </a:endParaRPr>
          </a:p>
        </p:txBody>
      </p:sp>
      <p:pic>
        <p:nvPicPr>
          <p:cNvPr id="188" name="Google Shape;188;p28"/>
          <p:cNvPicPr preferRelativeResize="0"/>
          <p:nvPr/>
        </p:nvPicPr>
        <p:blipFill>
          <a:blip r:embed="rId3">
            <a:alphaModFix/>
          </a:blip>
          <a:stretch>
            <a:fillRect/>
          </a:stretch>
        </p:blipFill>
        <p:spPr>
          <a:xfrm>
            <a:off x="5029450" y="2136089"/>
            <a:ext cx="3269525" cy="2497986"/>
          </a:xfrm>
          <a:prstGeom prst="rect">
            <a:avLst/>
          </a:prstGeom>
          <a:noFill/>
          <a:ln>
            <a:noFill/>
          </a:ln>
        </p:spPr>
      </p:pic>
      <p:sp>
        <p:nvSpPr>
          <p:cNvPr id="189" name="Google Shape;189;p28"/>
          <p:cNvSpPr txBox="1"/>
          <p:nvPr/>
        </p:nvSpPr>
        <p:spPr>
          <a:xfrm>
            <a:off x="1333613" y="4634075"/>
            <a:ext cx="2984100" cy="6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WSPR Deployment</a:t>
            </a:r>
            <a:endParaRPr i="1">
              <a:latin typeface="Lato"/>
              <a:ea typeface="Lato"/>
              <a:cs typeface="Lato"/>
              <a:sym typeface="Lato"/>
            </a:endParaRPr>
          </a:p>
        </p:txBody>
      </p:sp>
      <p:sp>
        <p:nvSpPr>
          <p:cNvPr id="190" name="Google Shape;190;p28"/>
          <p:cNvSpPr txBox="1"/>
          <p:nvPr/>
        </p:nvSpPr>
        <p:spPr>
          <a:xfrm>
            <a:off x="5607538" y="4634075"/>
            <a:ext cx="2984100" cy="6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WSPR Antenna Interface Diagram</a:t>
            </a:r>
            <a:endParaRPr i="1">
              <a:latin typeface="Lato"/>
              <a:ea typeface="Lato"/>
              <a:cs typeface="Lato"/>
              <a:sym typeface="Lato"/>
            </a:endParaRPr>
          </a:p>
        </p:txBody>
      </p:sp>
      <p:pic>
        <p:nvPicPr>
          <p:cNvPr id="191" name="Google Shape;191;p28"/>
          <p:cNvPicPr preferRelativeResize="0"/>
          <p:nvPr/>
        </p:nvPicPr>
        <p:blipFill>
          <a:blip r:embed="rId4">
            <a:alphaModFix/>
          </a:blip>
          <a:stretch>
            <a:fillRect/>
          </a:stretch>
        </p:blipFill>
        <p:spPr>
          <a:xfrm>
            <a:off x="845025" y="2179864"/>
            <a:ext cx="3808618" cy="2497986"/>
          </a:xfrm>
          <a:prstGeom prst="rect">
            <a:avLst/>
          </a:prstGeom>
          <a:noFill/>
          <a:ln>
            <a:noFill/>
          </a:ln>
        </p:spPr>
      </p:pic>
      <p:pic>
        <p:nvPicPr>
          <p:cNvPr id="192" name="Google Shape;192;p28"/>
          <p:cNvPicPr preferRelativeResize="0"/>
          <p:nvPr/>
        </p:nvPicPr>
        <p:blipFill>
          <a:blip r:embed="rId5">
            <a:alphaModFix/>
          </a:blip>
          <a:stretch>
            <a:fillRect/>
          </a:stretch>
        </p:blipFill>
        <p:spPr>
          <a:xfrm>
            <a:off x="60675" y="4181925"/>
            <a:ext cx="1176200" cy="831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a:spLocks noGrp="1"/>
          </p:cNvSpPr>
          <p:nvPr>
            <p:ph type="ctrTitle" idx="4294967295"/>
          </p:nvPr>
        </p:nvSpPr>
        <p:spPr>
          <a:xfrm>
            <a:off x="462600" y="329025"/>
            <a:ext cx="8218800" cy="75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0000"/>
                </a:solidFill>
                <a:latin typeface="Lato"/>
                <a:ea typeface="Lato"/>
                <a:cs typeface="Lato"/>
                <a:sym typeface="Lato"/>
              </a:rPr>
              <a:t>Inflatable Antenna: In the Cleanroom</a:t>
            </a:r>
            <a:endParaRPr>
              <a:solidFill>
                <a:srgbClr val="000000"/>
              </a:solidFill>
              <a:latin typeface="Lato"/>
              <a:ea typeface="Lato"/>
              <a:cs typeface="Lato"/>
              <a:sym typeface="Lato"/>
            </a:endParaRPr>
          </a:p>
        </p:txBody>
      </p:sp>
      <p:pic>
        <p:nvPicPr>
          <p:cNvPr id="198" name="Google Shape;198;p29"/>
          <p:cNvPicPr preferRelativeResize="0"/>
          <p:nvPr/>
        </p:nvPicPr>
        <p:blipFill>
          <a:blip r:embed="rId3">
            <a:alphaModFix/>
          </a:blip>
          <a:stretch>
            <a:fillRect/>
          </a:stretch>
        </p:blipFill>
        <p:spPr>
          <a:xfrm>
            <a:off x="462600" y="1935300"/>
            <a:ext cx="5436275" cy="3057900"/>
          </a:xfrm>
          <a:prstGeom prst="rect">
            <a:avLst/>
          </a:prstGeom>
          <a:noFill/>
          <a:ln>
            <a:noFill/>
          </a:ln>
        </p:spPr>
      </p:pic>
      <p:pic>
        <p:nvPicPr>
          <p:cNvPr id="199" name="Google Shape;199;p29"/>
          <p:cNvPicPr preferRelativeResize="0"/>
          <p:nvPr/>
        </p:nvPicPr>
        <p:blipFill>
          <a:blip r:embed="rId4">
            <a:alphaModFix/>
          </a:blip>
          <a:stretch>
            <a:fillRect/>
          </a:stretch>
        </p:blipFill>
        <p:spPr>
          <a:xfrm>
            <a:off x="6097425" y="2539650"/>
            <a:ext cx="2832850" cy="2453550"/>
          </a:xfrm>
          <a:prstGeom prst="rect">
            <a:avLst/>
          </a:prstGeom>
          <a:noFill/>
          <a:ln>
            <a:noFill/>
          </a:ln>
        </p:spPr>
      </p:pic>
      <p:pic>
        <p:nvPicPr>
          <p:cNvPr id="200" name="Google Shape;200;p29"/>
          <p:cNvPicPr preferRelativeResize="0"/>
          <p:nvPr/>
        </p:nvPicPr>
        <p:blipFill>
          <a:blip r:embed="rId5">
            <a:alphaModFix/>
          </a:blip>
          <a:stretch>
            <a:fillRect/>
          </a:stretch>
        </p:blipFill>
        <p:spPr>
          <a:xfrm>
            <a:off x="5978175" y="1935300"/>
            <a:ext cx="861787" cy="758100"/>
          </a:xfrm>
          <a:prstGeom prst="rect">
            <a:avLst/>
          </a:prstGeom>
          <a:noFill/>
          <a:ln>
            <a:noFill/>
          </a:ln>
        </p:spPr>
      </p:pic>
      <p:sp>
        <p:nvSpPr>
          <p:cNvPr id="201" name="Google Shape;201;p29"/>
          <p:cNvSpPr txBox="1"/>
          <p:nvPr/>
        </p:nvSpPr>
        <p:spPr>
          <a:xfrm>
            <a:off x="347250" y="971963"/>
            <a:ext cx="8449500" cy="11946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400"/>
              </a:spcBef>
              <a:spcAft>
                <a:spcPts val="0"/>
              </a:spcAft>
              <a:buNone/>
            </a:pPr>
            <a:r>
              <a:rPr lang="en" dirty="0">
                <a:solidFill>
                  <a:srgbClr val="17375E"/>
                </a:solidFill>
                <a:latin typeface="Calibri"/>
                <a:ea typeface="Calibri"/>
                <a:cs typeface="Calibri"/>
                <a:sym typeface="Calibri"/>
              </a:rPr>
              <a:t>P</a:t>
            </a:r>
            <a:r>
              <a:rPr lang="en" dirty="0">
                <a:latin typeface="Calibri"/>
                <a:ea typeface="Calibri"/>
                <a:cs typeface="Calibri"/>
                <a:sym typeface="Calibri"/>
              </a:rPr>
              <a:t>rovides an opportunity for communication with high bandwidth, low mass, and low predeployment volume</a:t>
            </a:r>
            <a:br>
              <a:rPr lang="en" dirty="0">
                <a:latin typeface="Calibri"/>
                <a:ea typeface="Calibri"/>
                <a:cs typeface="Calibri"/>
                <a:sym typeface="Calibri"/>
              </a:rPr>
            </a:br>
            <a:r>
              <a:rPr lang="en" dirty="0">
                <a:latin typeface="Calibri"/>
                <a:ea typeface="Calibri"/>
                <a:cs typeface="Calibri"/>
                <a:sym typeface="Calibri"/>
              </a:rPr>
              <a:t>	CatSat will be the first space flight demonstration of this technology</a:t>
            </a:r>
            <a:br>
              <a:rPr lang="en" dirty="0">
                <a:latin typeface="Calibri"/>
                <a:ea typeface="Calibri"/>
                <a:cs typeface="Calibri"/>
                <a:sym typeface="Calibri"/>
              </a:rPr>
            </a:br>
            <a:r>
              <a:rPr lang="en" dirty="0">
                <a:latin typeface="Calibri"/>
                <a:ea typeface="Calibri"/>
                <a:cs typeface="Calibri"/>
                <a:sym typeface="Calibri"/>
              </a:rPr>
              <a:t>	Up to 50 Mbps data link from LEO with a 0.5 m antenna</a:t>
            </a:r>
            <a:endParaRPr dirty="0">
              <a:latin typeface="Calibri"/>
              <a:ea typeface="Calibri"/>
              <a:cs typeface="Calibri"/>
              <a:sym typeface="Calibri"/>
            </a:endParaRPr>
          </a:p>
          <a:p>
            <a:pPr marL="0" lvl="0" indent="0" algn="l" rtl="0">
              <a:spcBef>
                <a:spcPts val="0"/>
              </a:spcBef>
              <a:spcAft>
                <a:spcPts val="0"/>
              </a:spcAft>
              <a:buNone/>
            </a:pPr>
            <a:endParaRPr dirty="0">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ctrTitle" idx="4294967295"/>
          </p:nvPr>
        </p:nvSpPr>
        <p:spPr>
          <a:xfrm>
            <a:off x="462600" y="329025"/>
            <a:ext cx="8218800" cy="75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0000"/>
                </a:solidFill>
                <a:latin typeface="Lato"/>
                <a:ea typeface="Lato"/>
                <a:cs typeface="Lato"/>
                <a:sym typeface="Lato"/>
              </a:rPr>
              <a:t>Results from Test Plans/Cleanroom</a:t>
            </a:r>
            <a:endParaRPr>
              <a:solidFill>
                <a:srgbClr val="000000"/>
              </a:solidFill>
              <a:latin typeface="Lato"/>
              <a:ea typeface="Lato"/>
              <a:cs typeface="Lato"/>
              <a:sym typeface="Lato"/>
            </a:endParaRPr>
          </a:p>
        </p:txBody>
      </p:sp>
      <p:pic>
        <p:nvPicPr>
          <p:cNvPr id="207" name="Google Shape;207;p30"/>
          <p:cNvPicPr preferRelativeResize="0"/>
          <p:nvPr/>
        </p:nvPicPr>
        <p:blipFill>
          <a:blip r:embed="rId3">
            <a:alphaModFix/>
          </a:blip>
          <a:stretch>
            <a:fillRect/>
          </a:stretch>
        </p:blipFill>
        <p:spPr>
          <a:xfrm>
            <a:off x="237975" y="1019288"/>
            <a:ext cx="4083051" cy="3903826"/>
          </a:xfrm>
          <a:prstGeom prst="rect">
            <a:avLst/>
          </a:prstGeom>
          <a:noFill/>
          <a:ln>
            <a:noFill/>
          </a:ln>
        </p:spPr>
      </p:pic>
      <p:sp>
        <p:nvSpPr>
          <p:cNvPr id="208" name="Google Shape;208;p30"/>
          <p:cNvSpPr txBox="1"/>
          <p:nvPr/>
        </p:nvSpPr>
        <p:spPr>
          <a:xfrm>
            <a:off x="4321025" y="1235850"/>
            <a:ext cx="4718700" cy="347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a:solidFill>
                  <a:srgbClr val="111111"/>
                </a:solidFill>
                <a:latin typeface="Calibri"/>
                <a:ea typeface="Calibri"/>
                <a:cs typeface="Calibri"/>
                <a:sym typeface="Calibri"/>
              </a:rPr>
              <a:t>The technologies for the inflatable and WSPR antennas are working as planned; with each test, we determine more about the system and if any improvements or fixes are needed.</a:t>
            </a:r>
            <a:endParaRPr>
              <a:solidFill>
                <a:srgbClr val="111111"/>
              </a:solidFill>
              <a:latin typeface="Calibri"/>
              <a:ea typeface="Calibri"/>
              <a:cs typeface="Calibri"/>
              <a:sym typeface="Calibri"/>
            </a:endParaRPr>
          </a:p>
          <a:p>
            <a:pPr marL="0" lvl="0" indent="0" algn="l" rtl="0">
              <a:lnSpc>
                <a:spcPct val="115000"/>
              </a:lnSpc>
              <a:spcBef>
                <a:spcPts val="600"/>
              </a:spcBef>
              <a:spcAft>
                <a:spcPts val="0"/>
              </a:spcAft>
              <a:buNone/>
            </a:pPr>
            <a:r>
              <a:rPr lang="en">
                <a:solidFill>
                  <a:srgbClr val="111111"/>
                </a:solidFill>
                <a:latin typeface="Calibri"/>
                <a:ea typeface="Calibri"/>
                <a:cs typeface="Calibri"/>
                <a:sym typeface="Calibri"/>
              </a:rPr>
              <a:t>Development of a general test plan:</a:t>
            </a:r>
            <a:endParaRPr>
              <a:solidFill>
                <a:srgbClr val="111111"/>
              </a:solidFill>
              <a:latin typeface="Calibri"/>
              <a:ea typeface="Calibri"/>
              <a:cs typeface="Calibri"/>
              <a:sym typeface="Calibri"/>
            </a:endParaRPr>
          </a:p>
          <a:p>
            <a:pPr marL="0" lvl="0" indent="0" algn="l" rtl="0">
              <a:lnSpc>
                <a:spcPct val="115000"/>
              </a:lnSpc>
              <a:spcBef>
                <a:spcPts val="600"/>
              </a:spcBef>
              <a:spcAft>
                <a:spcPts val="0"/>
              </a:spcAft>
              <a:buNone/>
            </a:pPr>
            <a:r>
              <a:rPr lang="en">
                <a:solidFill>
                  <a:srgbClr val="111111"/>
                </a:solidFill>
                <a:latin typeface="Calibri"/>
                <a:ea typeface="Calibri"/>
                <a:cs typeface="Calibri"/>
                <a:sym typeface="Calibri"/>
              </a:rPr>
              <a:t>- Silver level testing with the engineering unit, and gold level testing with the flight hardware. </a:t>
            </a:r>
            <a:endParaRPr>
              <a:solidFill>
                <a:srgbClr val="111111"/>
              </a:solidFill>
              <a:latin typeface="Calibri"/>
              <a:ea typeface="Calibri"/>
              <a:cs typeface="Calibri"/>
              <a:sym typeface="Calibri"/>
            </a:endParaRPr>
          </a:p>
          <a:p>
            <a:pPr marL="0" lvl="0" indent="0" algn="l" rtl="0">
              <a:lnSpc>
                <a:spcPct val="115000"/>
              </a:lnSpc>
              <a:spcBef>
                <a:spcPts val="600"/>
              </a:spcBef>
              <a:spcAft>
                <a:spcPts val="0"/>
              </a:spcAft>
              <a:buNone/>
            </a:pPr>
            <a:r>
              <a:rPr lang="en">
                <a:solidFill>
                  <a:srgbClr val="111111"/>
                </a:solidFill>
                <a:latin typeface="Calibri"/>
                <a:ea typeface="Calibri"/>
                <a:cs typeface="Calibri"/>
                <a:sym typeface="Calibri"/>
              </a:rPr>
              <a:t>- We can run functional and environmental tests prior to integrating the antennas with the spacecraft bus, and after integrating the antenna (DitL testing and SCE testing).</a:t>
            </a:r>
            <a:br>
              <a:rPr lang="en">
                <a:solidFill>
                  <a:srgbClr val="111111"/>
                </a:solidFill>
                <a:latin typeface="Calibri"/>
                <a:ea typeface="Calibri"/>
                <a:cs typeface="Calibri"/>
                <a:sym typeface="Calibri"/>
              </a:rPr>
            </a:br>
            <a:endParaRPr>
              <a:solidFill>
                <a:srgbClr val="111111"/>
              </a:solidFill>
              <a:latin typeface="Calibri"/>
              <a:ea typeface="Calibri"/>
              <a:cs typeface="Calibri"/>
              <a:sym typeface="Calibri"/>
            </a:endParaRPr>
          </a:p>
          <a:p>
            <a:pPr marL="0" lvl="0" indent="0" algn="l" rtl="0">
              <a:lnSpc>
                <a:spcPct val="115000"/>
              </a:lnSpc>
              <a:spcBef>
                <a:spcPts val="600"/>
              </a:spcBef>
              <a:spcAft>
                <a:spcPts val="0"/>
              </a:spcAft>
              <a:buNone/>
            </a:pPr>
            <a:endParaRPr>
              <a:solidFill>
                <a:srgbClr val="11111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ctrTitle" idx="4294967295"/>
          </p:nvPr>
        </p:nvSpPr>
        <p:spPr>
          <a:xfrm>
            <a:off x="462600" y="329025"/>
            <a:ext cx="8218800" cy="75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0000"/>
                </a:solidFill>
                <a:latin typeface="Lato"/>
                <a:ea typeface="Lato"/>
                <a:cs typeface="Lato"/>
                <a:sym typeface="Lato"/>
              </a:rPr>
              <a:t>Significance &amp; Future Impact</a:t>
            </a:r>
            <a:endParaRPr>
              <a:solidFill>
                <a:srgbClr val="000000"/>
              </a:solidFill>
              <a:latin typeface="Lato"/>
              <a:ea typeface="Lato"/>
              <a:cs typeface="Lato"/>
              <a:sym typeface="Lato"/>
            </a:endParaRPr>
          </a:p>
        </p:txBody>
      </p:sp>
      <p:pic>
        <p:nvPicPr>
          <p:cNvPr id="214" name="Google Shape;214;p31"/>
          <p:cNvPicPr preferRelativeResize="0"/>
          <p:nvPr/>
        </p:nvPicPr>
        <p:blipFill rotWithShape="1">
          <a:blip r:embed="rId3">
            <a:alphaModFix/>
          </a:blip>
          <a:srcRect l="19225" r="25209"/>
          <a:stretch/>
        </p:blipFill>
        <p:spPr>
          <a:xfrm>
            <a:off x="279800" y="1286075"/>
            <a:ext cx="3201126" cy="3240451"/>
          </a:xfrm>
          <a:prstGeom prst="rect">
            <a:avLst/>
          </a:prstGeom>
          <a:noFill/>
          <a:ln>
            <a:noFill/>
          </a:ln>
        </p:spPr>
      </p:pic>
      <p:sp>
        <p:nvSpPr>
          <p:cNvPr id="215" name="Google Shape;215;p31"/>
          <p:cNvSpPr txBox="1"/>
          <p:nvPr/>
        </p:nvSpPr>
        <p:spPr>
          <a:xfrm>
            <a:off x="3719125" y="1235850"/>
            <a:ext cx="5244000" cy="347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a:solidFill>
                  <a:srgbClr val="111111"/>
                </a:solidFill>
                <a:latin typeface="Calibri"/>
                <a:ea typeface="Calibri"/>
                <a:cs typeface="Calibri"/>
                <a:sym typeface="Calibri"/>
              </a:rPr>
              <a:t>The development and successful completion of these tests in the lab ensures that these technologies will be ready to launch, function correctly, and last the lifespan of the CubeSat.</a:t>
            </a:r>
            <a:endParaRPr>
              <a:solidFill>
                <a:srgbClr val="111111"/>
              </a:solidFill>
              <a:latin typeface="Calibri"/>
              <a:ea typeface="Calibri"/>
              <a:cs typeface="Calibri"/>
              <a:sym typeface="Calibri"/>
            </a:endParaRPr>
          </a:p>
          <a:p>
            <a:pPr marL="0" lvl="0" indent="0" algn="l" rtl="0">
              <a:lnSpc>
                <a:spcPct val="115000"/>
              </a:lnSpc>
              <a:spcBef>
                <a:spcPts val="600"/>
              </a:spcBef>
              <a:spcAft>
                <a:spcPts val="0"/>
              </a:spcAft>
              <a:buNone/>
            </a:pPr>
            <a:r>
              <a:rPr lang="en">
                <a:solidFill>
                  <a:srgbClr val="111111"/>
                </a:solidFill>
                <a:latin typeface="Calibri"/>
                <a:ea typeface="Calibri"/>
                <a:cs typeface="Calibri"/>
                <a:sym typeface="Calibri"/>
              </a:rPr>
              <a:t>CatSat is planned to launch with Firefly Aerospace once completed; environmental tests will verify the satellite will survive launch conditions.</a:t>
            </a:r>
            <a:endParaRPr>
              <a:solidFill>
                <a:srgbClr val="111111"/>
              </a:solidFill>
              <a:latin typeface="Calibri"/>
              <a:ea typeface="Calibri"/>
              <a:cs typeface="Calibri"/>
              <a:sym typeface="Calibri"/>
            </a:endParaRPr>
          </a:p>
          <a:p>
            <a:pPr marL="0" lvl="0" indent="0" algn="l" rtl="0">
              <a:lnSpc>
                <a:spcPct val="115000"/>
              </a:lnSpc>
              <a:spcBef>
                <a:spcPts val="600"/>
              </a:spcBef>
              <a:spcAft>
                <a:spcPts val="0"/>
              </a:spcAft>
              <a:buNone/>
            </a:pPr>
            <a:r>
              <a:rPr lang="en">
                <a:solidFill>
                  <a:srgbClr val="111111"/>
                </a:solidFill>
                <a:latin typeface="Calibri"/>
                <a:ea typeface="Calibri"/>
                <a:cs typeface="Calibri"/>
                <a:sym typeface="Calibri"/>
              </a:rPr>
              <a:t>Data from the ionospheric testing will be made publicly available, and the deployment of the inflatable antenna in space will demonstrate the effectiveness of the new antenna technology, as well as show its potential for future missions.</a:t>
            </a:r>
            <a:endParaRPr>
              <a:solidFill>
                <a:srgbClr val="111111"/>
              </a:solidFill>
              <a:latin typeface="Calibri"/>
              <a:ea typeface="Calibri"/>
              <a:cs typeface="Calibri"/>
              <a:sym typeface="Calibri"/>
            </a:endParaRPr>
          </a:p>
          <a:p>
            <a:pPr marL="0" lvl="0" indent="0" algn="l" rtl="0">
              <a:lnSpc>
                <a:spcPct val="115000"/>
              </a:lnSpc>
              <a:spcBef>
                <a:spcPts val="600"/>
              </a:spcBef>
              <a:spcAft>
                <a:spcPts val="0"/>
              </a:spcAft>
              <a:buNone/>
            </a:pPr>
            <a:endParaRPr>
              <a:solidFill>
                <a:srgbClr val="111111"/>
              </a:solidFill>
              <a:latin typeface="Calibri"/>
              <a:ea typeface="Calibri"/>
              <a:cs typeface="Calibri"/>
              <a:sym typeface="Calibri"/>
            </a:endParaRPr>
          </a:p>
        </p:txBody>
      </p:sp>
      <p:sp>
        <p:nvSpPr>
          <p:cNvPr id="216" name="Google Shape;216;p31"/>
          <p:cNvSpPr txBox="1"/>
          <p:nvPr/>
        </p:nvSpPr>
        <p:spPr>
          <a:xfrm>
            <a:off x="8513" y="4526525"/>
            <a:ext cx="3743700" cy="6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Alpha Launch Vehicle, Firefly Aerospace</a:t>
            </a:r>
            <a:endParaRPr i="1">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2"/>
          <p:cNvSpPr txBox="1">
            <a:spLocks noGrp="1"/>
          </p:cNvSpPr>
          <p:nvPr>
            <p:ph type="ctrTitle" idx="4294967295"/>
          </p:nvPr>
        </p:nvSpPr>
        <p:spPr>
          <a:xfrm>
            <a:off x="462600" y="329025"/>
            <a:ext cx="8218800" cy="75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0000"/>
                </a:solidFill>
                <a:latin typeface="Lato"/>
                <a:ea typeface="Lato"/>
                <a:cs typeface="Lato"/>
                <a:sym typeface="Lato"/>
              </a:rPr>
              <a:t>Acknowledgements</a:t>
            </a:r>
            <a:endParaRPr>
              <a:solidFill>
                <a:srgbClr val="000000"/>
              </a:solidFill>
              <a:latin typeface="Lato"/>
              <a:ea typeface="Lato"/>
              <a:cs typeface="Lato"/>
              <a:sym typeface="Lato"/>
            </a:endParaRPr>
          </a:p>
        </p:txBody>
      </p:sp>
      <p:sp>
        <p:nvSpPr>
          <p:cNvPr id="222" name="Google Shape;222;p32"/>
          <p:cNvSpPr txBox="1"/>
          <p:nvPr/>
        </p:nvSpPr>
        <p:spPr>
          <a:xfrm>
            <a:off x="462600" y="1257725"/>
            <a:ext cx="8500500" cy="347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a:solidFill>
                  <a:srgbClr val="111111"/>
                </a:solidFill>
                <a:latin typeface="Lato"/>
                <a:ea typeface="Lato"/>
                <a:cs typeface="Lato"/>
                <a:sym typeface="Lato"/>
              </a:rPr>
              <a:t>My mentor, Dr. Dathon Golish, and the amazing CatSat team!</a:t>
            </a:r>
            <a:endParaRPr>
              <a:solidFill>
                <a:srgbClr val="111111"/>
              </a:solidFill>
              <a:latin typeface="Lato"/>
              <a:ea typeface="Lato"/>
              <a:cs typeface="Lato"/>
              <a:sym typeface="Lato"/>
            </a:endParaRPr>
          </a:p>
          <a:p>
            <a:pPr marL="0" lvl="0" indent="0" algn="l" rtl="0">
              <a:lnSpc>
                <a:spcPct val="115000"/>
              </a:lnSpc>
              <a:spcBef>
                <a:spcPts val="600"/>
              </a:spcBef>
              <a:spcAft>
                <a:spcPts val="0"/>
              </a:spcAft>
              <a:buNone/>
            </a:pPr>
            <a:r>
              <a:rPr lang="en">
                <a:solidFill>
                  <a:srgbClr val="111111"/>
                </a:solidFill>
                <a:latin typeface="Lato"/>
                <a:ea typeface="Lato"/>
                <a:cs typeface="Lato"/>
                <a:sym typeface="Lato"/>
              </a:rPr>
              <a:t>University of Arizona, NASA Arizona Space Grant, FreeFall Aerospace, Rincon Research Corporation, Firefly Aerospace, NASA CubeSat Launch Initiative</a:t>
            </a:r>
            <a:endParaRPr>
              <a:solidFill>
                <a:srgbClr val="111111"/>
              </a:solidFill>
              <a:latin typeface="Lato"/>
              <a:ea typeface="Lato"/>
              <a:cs typeface="Lato"/>
              <a:sym typeface="Lato"/>
            </a:endParaRPr>
          </a:p>
          <a:p>
            <a:pPr marL="0" lvl="0" indent="0" algn="l" rtl="0">
              <a:lnSpc>
                <a:spcPct val="115000"/>
              </a:lnSpc>
              <a:spcBef>
                <a:spcPts val="600"/>
              </a:spcBef>
              <a:spcAft>
                <a:spcPts val="0"/>
              </a:spcAft>
              <a:buNone/>
            </a:pPr>
            <a:endParaRPr>
              <a:solidFill>
                <a:srgbClr val="111111"/>
              </a:solidFill>
              <a:latin typeface="Calibri"/>
              <a:ea typeface="Calibri"/>
              <a:cs typeface="Calibri"/>
              <a:sym typeface="Calibri"/>
            </a:endParaRPr>
          </a:p>
        </p:txBody>
      </p:sp>
      <p:pic>
        <p:nvPicPr>
          <p:cNvPr id="223" name="Google Shape;223;p32"/>
          <p:cNvPicPr preferRelativeResize="0"/>
          <p:nvPr/>
        </p:nvPicPr>
        <p:blipFill rotWithShape="1">
          <a:blip r:embed="rId3">
            <a:alphaModFix/>
          </a:blip>
          <a:srcRect t="35548" b="35496"/>
          <a:stretch/>
        </p:blipFill>
        <p:spPr>
          <a:xfrm>
            <a:off x="2551838" y="2320750"/>
            <a:ext cx="4040325" cy="253187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tonio 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0840107C11B741A2203546F01CE113" ma:contentTypeVersion="7" ma:contentTypeDescription="Create a new document." ma:contentTypeScope="" ma:versionID="6ad8f57646ff4948056364e48d226e7a">
  <xsd:schema xmlns:xsd="http://www.w3.org/2001/XMLSchema" xmlns:xs="http://www.w3.org/2001/XMLSchema" xmlns:p="http://schemas.microsoft.com/office/2006/metadata/properties" xmlns:ns3="567224e9-3e55-4903-8a70-0ce3a7f58c8f" xmlns:ns4="2b296ba7-f356-4c62-91f2-2b349bda8352" targetNamespace="http://schemas.microsoft.com/office/2006/metadata/properties" ma:root="true" ma:fieldsID="9f63023bb6449e9a86b1927ec5826ae2" ns3:_="" ns4:_="">
    <xsd:import namespace="567224e9-3e55-4903-8a70-0ce3a7f58c8f"/>
    <xsd:import namespace="2b296ba7-f356-4c62-91f2-2b349bda835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7224e9-3e55-4903-8a70-0ce3a7f58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296ba7-f356-4c62-91f2-2b349bda83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AD9645-B20F-4379-AF61-EAD944B75C87}">
  <ds:schemaRefs>
    <ds:schemaRef ds:uri="http://schemas.microsoft.com/sharepoint/v3/contenttype/forms"/>
  </ds:schemaRefs>
</ds:datastoreItem>
</file>

<file path=customXml/itemProps2.xml><?xml version="1.0" encoding="utf-8"?>
<ds:datastoreItem xmlns:ds="http://schemas.openxmlformats.org/officeDocument/2006/customXml" ds:itemID="{DADA62D7-A46C-4029-8A9C-42BCE96F1722}">
  <ds:schemaRefs>
    <ds:schemaRef ds:uri="567224e9-3e55-4903-8a70-0ce3a7f58c8f"/>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2b296ba7-f356-4c62-91f2-2b349bda8352"/>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07B2F02-FCC3-4DA2-A652-ECA628A2A0C1}">
  <ds:schemaRefs>
    <ds:schemaRef ds:uri="2b296ba7-f356-4c62-91f2-2b349bda8352"/>
    <ds:schemaRef ds:uri="567224e9-3e55-4903-8a70-0ce3a7f58c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618</Words>
  <Application>Microsoft Office PowerPoint</Application>
  <PresentationFormat>On-screen Show (16:9)</PresentationFormat>
  <Paragraphs>61</Paragraphs>
  <Slides>10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Raleway</vt:lpstr>
      <vt:lpstr>Lato</vt:lpstr>
      <vt:lpstr>Simple Light</vt:lpstr>
      <vt:lpstr>Antonio template</vt:lpstr>
      <vt:lpstr>CatSat: Integration and Testing for a University of Arizona CubeSat</vt:lpstr>
      <vt:lpstr>CubeSats: Small Satellites, Big Potential</vt:lpstr>
      <vt:lpstr>Antenna Technology, Ionospheric Research</vt:lpstr>
      <vt:lpstr>Functional and Environmental Testing</vt:lpstr>
      <vt:lpstr>WSPR Antenna</vt:lpstr>
      <vt:lpstr>Inflatable Antenna: In the Cleanroom</vt:lpstr>
      <vt:lpstr>Results from Test Plans/Cleanroom</vt:lpstr>
      <vt:lpstr>Significance &amp; Future Impact</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CatSat: Integration and Testing for a University of Arizona CubeSat</dc:title>
  <cp:lastModifiedBy>Henley, Shae Aspen - (shaehenley)</cp:lastModifiedBy>
  <cp:revision>1</cp:revision>
  <dcterms:modified xsi:type="dcterms:W3CDTF">2022-04-08T06:19:35Z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0x010100100840107C11B741A2203546F01CE113</vt:lpwstr>
  </property>
</Properties>
</file>